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44"/>
  </p:notesMasterIdLst>
  <p:handoutMasterIdLst>
    <p:handoutMasterId r:id="rId45"/>
  </p:handoutMasterIdLst>
  <p:sldIdLst>
    <p:sldId id="256" r:id="rId7"/>
    <p:sldId id="363" r:id="rId8"/>
    <p:sldId id="654" r:id="rId9"/>
    <p:sldId id="655" r:id="rId10"/>
    <p:sldId id="358" r:id="rId11"/>
    <p:sldId id="342" r:id="rId12"/>
    <p:sldId id="343" r:id="rId13"/>
    <p:sldId id="344" r:id="rId14"/>
    <p:sldId id="516" r:id="rId15"/>
    <p:sldId id="656" r:id="rId16"/>
    <p:sldId id="272" r:id="rId17"/>
    <p:sldId id="665" r:id="rId18"/>
    <p:sldId id="675" r:id="rId19"/>
    <p:sldId id="676" r:id="rId20"/>
    <p:sldId id="677" r:id="rId21"/>
    <p:sldId id="674" r:id="rId22"/>
    <p:sldId id="666" r:id="rId23"/>
    <p:sldId id="669" r:id="rId24"/>
    <p:sldId id="670" r:id="rId25"/>
    <p:sldId id="667" r:id="rId26"/>
    <p:sldId id="671" r:id="rId27"/>
    <p:sldId id="668" r:id="rId28"/>
    <p:sldId id="672" r:id="rId29"/>
    <p:sldId id="673" r:id="rId30"/>
    <p:sldId id="657" r:id="rId31"/>
    <p:sldId id="659" r:id="rId32"/>
    <p:sldId id="660" r:id="rId33"/>
    <p:sldId id="485" r:id="rId34"/>
    <p:sldId id="576" r:id="rId35"/>
    <p:sldId id="661" r:id="rId36"/>
    <p:sldId id="372" r:id="rId37"/>
    <p:sldId id="476" r:id="rId38"/>
    <p:sldId id="663" r:id="rId39"/>
    <p:sldId id="664" r:id="rId40"/>
    <p:sldId id="377" r:id="rId41"/>
    <p:sldId id="662" r:id="rId42"/>
    <p:sldId id="371" r:id="rId4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29"/>
    <p:restoredTop sz="73402"/>
  </p:normalViewPr>
  <p:slideViewPr>
    <p:cSldViewPr snapToGrid="0">
      <p:cViewPr>
        <p:scale>
          <a:sx n="95" d="100"/>
          <a:sy n="95" d="100"/>
        </p:scale>
        <p:origin x="544" y="-720"/>
      </p:cViewPr>
      <p:guideLst>
        <p:guide orient="horz" pos="894"/>
        <p:guide pos="9120"/>
      </p:guideLst>
    </p:cSldViewPr>
  </p:slideViewPr>
  <p:outlineViewPr>
    <p:cViewPr>
      <p:scale>
        <a:sx n="33" d="100"/>
        <a:sy n="33" d="100"/>
      </p:scale>
      <p:origin x="0" y="-8816"/>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2016-09-13</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2016-09-13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Behind Chef'</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Ruby</a:t>
            </a:r>
            <a:r>
              <a:rPr lang="en-US" baseline="0" dirty="0" smtClean="0"/>
              <a:t> is like Mary Poppins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0536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3760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6064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81995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8386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4790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277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23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been confronted with errors you did not understand or implementations within community cookbooks that were perplexing. Which has made you curious and maybe even simultaneously frustrated with your lack of understanding of Chef and Ruby.</a:t>
            </a:r>
          </a:p>
          <a:p>
            <a:endParaRPr lang="en-US" baseline="0" dirty="0" smtClean="0"/>
          </a:p>
          <a:p>
            <a:r>
              <a:rPr lang="en-US" baseline="0" dirty="0" smtClean="0"/>
              <a:t>I also am making an assumption that you have some experience working with some software programming concepts; whether you started learning a little bit of Ruby, Perl, Python, Java, or C#.</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is the schedule of what we are going to talk about during our time together. We are currently covering the housekeeping items in this introduction. I will do my best to adhere to this schedule to ensure those of you watching this after the fact or reviewing this material will have a better idea of where to skip around to best get the learning concepts you need.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Today’s webinar will be available on demand after the live session, accessible through the same link you’re using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8826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The Ruby Behind</a:t>
            </a:r>
            <a:r>
              <a:rPr lang="en-US" sz="1200" b="0" i="0" u="none" strike="noStrike"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6273914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5204956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1" r:id="rId9"/>
    <p:sldLayoutId id="2147483872" r:id="rId10"/>
    <p:sldLayoutId id="2147483873"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2643187" y="4714875"/>
            <a:ext cx="3900487" cy="914400"/>
          </a:xfrm>
          <a:prstGeom prst="rect">
            <a:avLst/>
          </a:prstGeom>
        </p:spPr>
        <p:txBody>
          <a:bodyPr vert="horz" wrap="none" lIns="91440" tIns="91440" rIns="91440" bIns="91440" rtlCol="0">
            <a:normAutofit/>
          </a:bodyPr>
          <a:lstStyle/>
          <a:p>
            <a:pPr algn="ctr"/>
            <a:r>
              <a:rPr lang="en-US" dirty="0"/>
              <a:t>https://</a:t>
            </a:r>
            <a:r>
              <a:rPr lang="en-US" dirty="0" err="1"/>
              <a:t>flic.kr</a:t>
            </a:r>
            <a:r>
              <a:rPr lang="en-US" dirty="0"/>
              <a:t>/p/9XE4qy</a:t>
            </a: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 y="1762630"/>
            <a:ext cx="7471767" cy="49836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p:cNvSpPr txBox="1"/>
          <p:nvPr/>
        </p:nvSpPr>
        <p:spPr bwMode="white">
          <a:xfrm>
            <a:off x="8812576" y="2610044"/>
            <a:ext cx="6732224" cy="2104831"/>
          </a:xfrm>
          <a:prstGeom prst="rect">
            <a:avLst/>
          </a:prstGeom>
        </p:spPr>
        <p:txBody>
          <a:bodyPr vert="horz" wrap="square" lIns="91440" tIns="91440" rIns="91440" bIns="91440" rtlCol="0">
            <a:noAutofit/>
          </a:bodyPr>
          <a:lstStyle/>
          <a:p>
            <a:r>
              <a:rPr lang="en-US" sz="2800" b="1" i="1" dirty="0" smtClean="0"/>
              <a:t>"She’s </a:t>
            </a:r>
            <a:r>
              <a:rPr lang="en-US" sz="2800" b="1" i="1" dirty="0"/>
              <a:t>sometimes quirky, always </a:t>
            </a:r>
            <a:r>
              <a:rPr lang="en-US" sz="2800" b="1" i="1" dirty="0" smtClean="0"/>
              <a:t>beautiful</a:t>
            </a:r>
            <a:r>
              <a:rPr lang="en-US" sz="2800" b="1" i="1" dirty="0"/>
              <a:t>, a little mysterious, and absolutely magical. Think Mary </a:t>
            </a:r>
            <a:r>
              <a:rPr lang="en-US" sz="2800" b="1" i="1" dirty="0" smtClean="0"/>
              <a:t>Poppins, the </a:t>
            </a:r>
            <a:r>
              <a:rPr lang="en-US" sz="2800" b="1" i="1" dirty="0"/>
              <a:t>British </a:t>
            </a:r>
            <a:r>
              <a:rPr lang="en-US" sz="2800" b="1" i="1" dirty="0" smtClean="0"/>
              <a:t>nanny."</a:t>
            </a:r>
          </a:p>
        </p:txBody>
      </p:sp>
      <p:sp>
        <p:nvSpPr>
          <p:cNvPr id="5" name="Title 4"/>
          <p:cNvSpPr>
            <a:spLocks noGrp="1"/>
          </p:cNvSpPr>
          <p:nvPr>
            <p:ph type="title"/>
          </p:nvPr>
        </p:nvSpPr>
        <p:spPr/>
        <p:txBody>
          <a:bodyPr/>
          <a:lstStyle/>
          <a:p>
            <a:r>
              <a:rPr lang="en-US" dirty="0" smtClean="0"/>
              <a:t>A Spoonful of Sugar ...</a:t>
            </a:r>
            <a:endParaRPr lang="en-US" dirty="0"/>
          </a:p>
        </p:txBody>
      </p:sp>
      <p:sp>
        <p:nvSpPr>
          <p:cNvPr id="7" name="TextBox 6"/>
          <p:cNvSpPr txBox="1"/>
          <p:nvPr/>
        </p:nvSpPr>
        <p:spPr bwMode="white">
          <a:xfrm>
            <a:off x="8812576" y="4714875"/>
            <a:ext cx="6732224" cy="1083002"/>
          </a:xfrm>
          <a:prstGeom prst="rect">
            <a:avLst/>
          </a:prstGeom>
        </p:spPr>
        <p:txBody>
          <a:bodyPr vert="horz" wrap="square" lIns="91440" tIns="91440" rIns="91440" bIns="91440" rtlCol="0">
            <a:noAutofit/>
          </a:bodyPr>
          <a:lstStyle/>
          <a:p>
            <a:r>
              <a:rPr lang="en-US" sz="2800" i="1" dirty="0" smtClean="0"/>
              <a:t>- </a:t>
            </a:r>
            <a:r>
              <a:rPr lang="en-US" sz="2800" i="1" u="sng" dirty="0" smtClean="0"/>
              <a:t>Seven Languages in Seven Weeks</a:t>
            </a:r>
            <a:r>
              <a:rPr lang="en-US" sz="2800" i="1" dirty="0" smtClean="0"/>
              <a:t>, </a:t>
            </a:r>
            <a:r>
              <a:rPr lang="en-US" sz="2800" i="1" dirty="0"/>
              <a:t>Bruce A. Tate, </a:t>
            </a:r>
            <a:r>
              <a:rPr lang="en-US" sz="2800" i="1" dirty="0" smtClean="0"/>
              <a:t>p 27.</a:t>
            </a:r>
          </a:p>
        </p:txBody>
      </p:sp>
      <p:sp>
        <p:nvSpPr>
          <p:cNvPr id="6" name="Rectangle 5"/>
          <p:cNvSpPr/>
          <p:nvPr/>
        </p:nvSpPr>
        <p:spPr>
          <a:xfrm>
            <a:off x="1352772" y="7080215"/>
            <a:ext cx="5985421" cy="400110"/>
          </a:xfrm>
          <a:prstGeom prst="rect">
            <a:avLst/>
          </a:prstGeom>
        </p:spPr>
        <p:txBody>
          <a:bodyPr wrap="none">
            <a:spAutoFit/>
          </a:bodyPr>
          <a:lstStyle/>
          <a:p>
            <a:pPr algn="ctr"/>
            <a:r>
              <a:rPr lang="en-US" sz="2000" dirty="0" smtClean="0">
                <a:solidFill>
                  <a:schemeClr val="bg1">
                    <a:lumMod val="50000"/>
                  </a:schemeClr>
                </a:solidFill>
              </a:rPr>
              <a:t>PHOTO CREDIT: LOREN JAVIER | </a:t>
            </a:r>
            <a:r>
              <a:rPr lang="en-US" sz="2000" dirty="0" err="1" smtClean="0">
                <a:solidFill>
                  <a:schemeClr val="bg1">
                    <a:lumMod val="50000"/>
                  </a:schemeClr>
                </a:solidFill>
              </a:rPr>
              <a:t>flic.kr</a:t>
            </a:r>
            <a:r>
              <a:rPr lang="en-US" sz="2000" dirty="0" smtClean="0">
                <a:solidFill>
                  <a:schemeClr val="bg1">
                    <a:lumMod val="50000"/>
                  </a:schemeClr>
                </a:solidFill>
              </a:rPr>
              <a:t>/p/9xe4qy</a:t>
            </a:r>
            <a:endParaRPr lang="en-US" sz="2000" dirty="0">
              <a:solidFill>
                <a:schemeClr val="bg1">
                  <a:lumMod val="50000"/>
                </a:schemeClr>
              </a:solidFill>
            </a:endParaRPr>
          </a:p>
        </p:txBody>
      </p:sp>
    </p:spTree>
    <p:extLst>
      <p:ext uri="{BB962C8B-B14F-4D97-AF65-F5344CB8AC3E}">
        <p14:creationId xmlns:p14="http://schemas.microsoft.com/office/powerpoint/2010/main" val="38659538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q"/>
            </a:pPr>
            <a:r>
              <a:rPr lang="en-US" b="1" dirty="0" smtClean="0"/>
              <a:t>A Look Behind Resources</a:t>
            </a:r>
          </a:p>
          <a:p>
            <a:pPr marL="457200" indent="-457200">
              <a:buFont typeface="Wingdings" charset="2"/>
              <a:buChar char="q"/>
            </a:pPr>
            <a:r>
              <a:rPr lang="en-US" b="1" dirty="0" smtClean="0"/>
              <a:t>A Look Behind Attributes</a:t>
            </a:r>
          </a:p>
          <a:p>
            <a:pPr marL="457200" indent="-457200">
              <a:buFont typeface="Wingdings" charset="2"/>
              <a:buChar char="q"/>
            </a:pPr>
            <a:r>
              <a:rPr lang="en-US" b="1" dirty="0" smtClean="0"/>
              <a:t>The Power of </a:t>
            </a:r>
            <a:r>
              <a:rPr lang="en-US" b="1" dirty="0" err="1" smtClean="0"/>
              <a:t>Mixins</a:t>
            </a:r>
            <a:endParaRPr lang="en-US" b="1" dirty="0" smtClean="0"/>
          </a:p>
          <a:p>
            <a:pPr marL="457200" indent="-457200">
              <a:buFont typeface="Wingdings" charset="2"/>
              <a:buChar char="q"/>
            </a:pPr>
            <a:r>
              <a:rPr lang="en-US" b="1" dirty="0" smtClean="0"/>
              <a:t>Questions</a:t>
            </a:r>
            <a:endParaRPr lang="en-US" b="1" dirty="0" smtClean="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p>
          <a:p>
            <a:r>
              <a:rPr lang="en-US" sz="3200" dirty="0"/>
              <a:t>The </a:t>
            </a:r>
            <a:r>
              <a:rPr lang="en-US" sz="3200" b="1" dirty="0" smtClean="0">
                <a:solidFill>
                  <a:schemeClr val="accent4"/>
                </a:solidFill>
              </a:rPr>
              <a:t>file </a:t>
            </a:r>
            <a:r>
              <a:rPr lang="en-US" sz="3200" dirty="0" smtClean="0"/>
              <a:t>named </a:t>
            </a:r>
            <a:r>
              <a:rPr lang="en-US" sz="3200" b="1" dirty="0" smtClean="0">
                <a:solidFill>
                  <a:schemeClr val="accent5"/>
                </a:solidFill>
              </a:rPr>
              <a:t>'/</a:t>
            </a:r>
            <a:r>
              <a:rPr lang="en-US" sz="3200" b="1" dirty="0" err="1" smtClean="0">
                <a:solidFill>
                  <a:schemeClr val="accent5"/>
                </a:solidFill>
              </a:rPr>
              <a:t>hello.txt</a:t>
            </a:r>
            <a:r>
              <a:rPr lang="en-US" sz="3200" b="1" dirty="0" smtClean="0">
                <a:solidFill>
                  <a:schemeClr val="accent5"/>
                </a:solidFill>
              </a:rPr>
              <a:t>' </a:t>
            </a:r>
            <a:r>
              <a:rPr lang="en-US" sz="3200" dirty="0" smtClean="0"/>
              <a:t>should </a:t>
            </a:r>
            <a:r>
              <a:rPr lang="en-US" sz="3200" dirty="0"/>
              <a:t>be </a:t>
            </a:r>
            <a:r>
              <a:rPr lang="en-US" sz="3200" b="1" dirty="0" smtClean="0">
                <a:solidFill>
                  <a:srgbClr val="7030A0"/>
                </a:solidFill>
              </a:rPr>
              <a:t>created</a:t>
            </a:r>
            <a:r>
              <a:rPr lang="en-US" sz="3200" dirty="0" smtClean="0"/>
              <a:t> </a:t>
            </a:r>
            <a:r>
              <a:rPr lang="en-US" sz="3200" dirty="0"/>
              <a:t>with </a:t>
            </a:r>
            <a:r>
              <a:rPr lang="en-US" sz="3200" b="1" dirty="0" smtClean="0">
                <a:solidFill>
                  <a:schemeClr val="accent6"/>
                </a:solidFill>
              </a:rPr>
              <a:t>content 'Hello, world!'</a:t>
            </a:r>
            <a:endParaRPr lang="en-US" sz="3200" b="1" dirty="0">
              <a:solidFill>
                <a:schemeClr val="accent6"/>
              </a:solidFill>
            </a:endParaRPr>
          </a:p>
          <a:p>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66945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p>
          <a:p>
            <a:r>
              <a:rPr lang="en-US" sz="3200" dirty="0"/>
              <a:t>The </a:t>
            </a:r>
            <a:r>
              <a:rPr lang="en-US" sz="3200" b="1" dirty="0" smtClean="0">
                <a:solidFill>
                  <a:schemeClr val="accent4"/>
                </a:solidFill>
              </a:rPr>
              <a:t>file </a:t>
            </a:r>
            <a:r>
              <a:rPr lang="en-US" sz="3200" dirty="0" smtClean="0"/>
              <a:t>named </a:t>
            </a:r>
            <a:r>
              <a:rPr lang="en-US" sz="3200" b="1" dirty="0" smtClean="0">
                <a:solidFill>
                  <a:schemeClr val="accent5"/>
                </a:solidFill>
              </a:rPr>
              <a:t>'/</a:t>
            </a:r>
            <a:r>
              <a:rPr lang="en-US" sz="3200" b="1" dirty="0" err="1" smtClean="0">
                <a:solidFill>
                  <a:schemeClr val="accent5"/>
                </a:solidFill>
              </a:rPr>
              <a:t>hello.txt</a:t>
            </a:r>
            <a:r>
              <a:rPr lang="en-US" sz="3200" b="1" dirty="0" smtClean="0">
                <a:solidFill>
                  <a:schemeClr val="accent5"/>
                </a:solidFill>
              </a:rPr>
              <a:t>' </a:t>
            </a:r>
            <a:r>
              <a:rPr lang="en-US" sz="3200" dirty="0" smtClean="0"/>
              <a:t>should </a:t>
            </a:r>
            <a:r>
              <a:rPr lang="en-US" sz="3200" dirty="0"/>
              <a:t>be </a:t>
            </a:r>
            <a:r>
              <a:rPr lang="en-US" sz="3200" b="1" dirty="0" smtClean="0">
                <a:solidFill>
                  <a:srgbClr val="7030A0"/>
                </a:solidFill>
              </a:rPr>
              <a:t>created</a:t>
            </a:r>
            <a:r>
              <a:rPr lang="en-US" sz="3200" dirty="0" smtClean="0"/>
              <a:t> </a:t>
            </a:r>
            <a:r>
              <a:rPr lang="en-US" sz="3200" dirty="0"/>
              <a:t>with </a:t>
            </a:r>
            <a:r>
              <a:rPr lang="en-US" sz="3200" b="1" dirty="0" smtClean="0">
                <a:solidFill>
                  <a:schemeClr val="accent6"/>
                </a:solidFill>
              </a:rPr>
              <a:t>content 'Hello, world!'</a:t>
            </a:r>
            <a:endParaRPr lang="en-US" sz="3200" b="1" dirty="0">
              <a:solidFill>
                <a:schemeClr val="accent6"/>
              </a:solidFill>
            </a:endParaRPr>
          </a:p>
          <a:p>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1822300" y="3768825"/>
            <a:ext cx="1026310" cy="2923897"/>
          </a:xfrm>
          <a:prstGeom prst="line">
            <a:avLst/>
          </a:prstGeom>
          <a:ln>
            <a:solidFill>
              <a:schemeClr val="accent4"/>
            </a:solidFill>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73232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p>
          <a:p>
            <a:r>
              <a:rPr lang="en-US" sz="3200" dirty="0"/>
              <a:t>The </a:t>
            </a:r>
            <a:r>
              <a:rPr lang="en-US" sz="3200" b="1" dirty="0" smtClean="0">
                <a:solidFill>
                  <a:schemeClr val="accent4"/>
                </a:solidFill>
              </a:rPr>
              <a:t>file </a:t>
            </a:r>
            <a:r>
              <a:rPr lang="en-US" sz="3200" dirty="0" smtClean="0"/>
              <a:t>named </a:t>
            </a:r>
            <a:r>
              <a:rPr lang="en-US" sz="3200" b="1" dirty="0" smtClean="0">
                <a:solidFill>
                  <a:schemeClr val="accent5"/>
                </a:solidFill>
              </a:rPr>
              <a:t>'/</a:t>
            </a:r>
            <a:r>
              <a:rPr lang="en-US" sz="3200" b="1" dirty="0" err="1" smtClean="0">
                <a:solidFill>
                  <a:schemeClr val="accent5"/>
                </a:solidFill>
              </a:rPr>
              <a:t>hello.txt</a:t>
            </a:r>
            <a:r>
              <a:rPr lang="en-US" sz="3200" b="1" dirty="0" smtClean="0">
                <a:solidFill>
                  <a:schemeClr val="accent5"/>
                </a:solidFill>
              </a:rPr>
              <a:t>' </a:t>
            </a:r>
            <a:r>
              <a:rPr lang="en-US" sz="3200" dirty="0" smtClean="0"/>
              <a:t>should </a:t>
            </a:r>
            <a:r>
              <a:rPr lang="en-US" sz="3200" dirty="0"/>
              <a:t>be </a:t>
            </a:r>
            <a:r>
              <a:rPr lang="en-US" sz="3200" b="1" dirty="0" smtClean="0">
                <a:solidFill>
                  <a:srgbClr val="7030A0"/>
                </a:solidFill>
              </a:rPr>
              <a:t>created</a:t>
            </a:r>
            <a:r>
              <a:rPr lang="en-US" sz="3200" dirty="0" smtClean="0"/>
              <a:t> </a:t>
            </a:r>
            <a:r>
              <a:rPr lang="en-US" sz="3200" dirty="0"/>
              <a:t>with </a:t>
            </a:r>
            <a:r>
              <a:rPr lang="en-US" sz="3200" b="1" dirty="0" smtClean="0">
                <a:solidFill>
                  <a:schemeClr val="accent6"/>
                </a:solidFill>
              </a:rPr>
              <a:t>content 'Hello, world!'</a:t>
            </a:r>
            <a:endParaRPr lang="en-US" sz="3200" b="1" dirty="0">
              <a:solidFill>
                <a:schemeClr val="accent6"/>
              </a:solidFill>
            </a:endParaRPr>
          </a:p>
          <a:p>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3563471" y="3774584"/>
            <a:ext cx="2097165" cy="2843675"/>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5900568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p>
          <a:p>
            <a:r>
              <a:rPr lang="en-US" sz="3200" dirty="0"/>
              <a:t>The </a:t>
            </a:r>
            <a:r>
              <a:rPr lang="en-US" sz="3200" b="1" dirty="0" smtClean="0">
                <a:solidFill>
                  <a:schemeClr val="accent4"/>
                </a:solidFill>
              </a:rPr>
              <a:t>file </a:t>
            </a:r>
            <a:r>
              <a:rPr lang="en-US" sz="3200" dirty="0" smtClean="0"/>
              <a:t>named </a:t>
            </a:r>
            <a:r>
              <a:rPr lang="en-US" sz="3200" b="1" dirty="0" smtClean="0">
                <a:solidFill>
                  <a:schemeClr val="accent5"/>
                </a:solidFill>
              </a:rPr>
              <a:t>'/</a:t>
            </a:r>
            <a:r>
              <a:rPr lang="en-US" sz="3200" b="1" dirty="0" err="1" smtClean="0">
                <a:solidFill>
                  <a:schemeClr val="accent5"/>
                </a:solidFill>
              </a:rPr>
              <a:t>hello.txt</a:t>
            </a:r>
            <a:r>
              <a:rPr lang="en-US" sz="3200" b="1" dirty="0" smtClean="0">
                <a:solidFill>
                  <a:schemeClr val="accent5"/>
                </a:solidFill>
              </a:rPr>
              <a:t>' </a:t>
            </a:r>
            <a:r>
              <a:rPr lang="en-US" sz="3200" dirty="0" smtClean="0"/>
              <a:t>should </a:t>
            </a:r>
            <a:r>
              <a:rPr lang="en-US" sz="3200" dirty="0"/>
              <a:t>be </a:t>
            </a:r>
            <a:r>
              <a:rPr lang="en-US" sz="3200" b="1" dirty="0" smtClean="0">
                <a:solidFill>
                  <a:srgbClr val="7030A0"/>
                </a:solidFill>
              </a:rPr>
              <a:t>created</a:t>
            </a:r>
            <a:r>
              <a:rPr lang="en-US" sz="3200" dirty="0" smtClean="0"/>
              <a:t> </a:t>
            </a:r>
            <a:r>
              <a:rPr lang="en-US" sz="3200" dirty="0"/>
              <a:t>with </a:t>
            </a:r>
            <a:r>
              <a:rPr lang="en-US" sz="3200" b="1" dirty="0" smtClean="0">
                <a:solidFill>
                  <a:schemeClr val="accent6"/>
                </a:solidFill>
              </a:rPr>
              <a:t>content 'Hello, world!'</a:t>
            </a:r>
            <a:endParaRPr lang="en-US" sz="3200" b="1" dirty="0">
              <a:solidFill>
                <a:schemeClr val="accent6"/>
              </a:solidFill>
            </a:endParaRPr>
          </a:p>
          <a:p>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4397188" y="4642765"/>
            <a:ext cx="4814047" cy="2019778"/>
          </a:xfrm>
          <a:prstGeom prst="line">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989400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b="1" dirty="0">
                <a:latin typeface="Courier New" panose="02070309020205020404" pitchFamily="49" charset="0"/>
                <a:cs typeface="Courier New" panose="02070309020205020404" pitchFamily="49" charset="0"/>
              </a:rPr>
              <a:t>file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hello.txt</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content </a:t>
            </a:r>
            <a:r>
              <a:rPr lang="uk-UA" b="1" dirty="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smtClean="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action :create</a:t>
            </a:r>
            <a:endParaRPr lang="en-US" b="1" dirty="0">
              <a:latin typeface="Courier New" panose="02070309020205020404" pitchFamily="49" charset="0"/>
              <a:cs typeface="Courier New" panose="02070309020205020404" pitchFamily="49" charset="0"/>
            </a:endParaRPr>
          </a:p>
          <a:p>
            <a:r>
              <a:rPr lang="en-US" b="1" dirty="0">
                <a:latin typeface="Courier New" panose="02070309020205020404" pitchFamily="49" charset="0"/>
                <a:cs typeface="Courier New" panose="02070309020205020404" pitchFamily="49" charset="0"/>
              </a:rPr>
              <a:t>end</a:t>
            </a:r>
          </a:p>
          <a:p>
            <a:endParaRPr lang="en-US" dirty="0" smtClean="0"/>
          </a:p>
        </p:txBody>
      </p:sp>
      <p:sp>
        <p:nvSpPr>
          <p:cNvPr id="4" name="TextBox 3"/>
          <p:cNvSpPr txBox="1"/>
          <p:nvPr/>
        </p:nvSpPr>
        <p:spPr bwMode="white">
          <a:xfrm>
            <a:off x="1671637" y="6662543"/>
            <a:ext cx="13711797"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solidFill>
                  <a:srgbClr val="7030A0"/>
                </a:solidFill>
              </a:rPr>
              <a:t>ACTION'd</a:t>
            </a:r>
            <a:r>
              <a:rPr lang="en-US" sz="3200" dirty="0"/>
              <a:t> with </a:t>
            </a:r>
            <a:r>
              <a:rPr lang="en-US" sz="3200" b="1" dirty="0" smtClean="0">
                <a:solidFill>
                  <a:schemeClr val="accent6"/>
                </a:solidFill>
              </a:rPr>
              <a:t>PROPERTIES</a:t>
            </a:r>
          </a:p>
          <a:p>
            <a:r>
              <a:rPr lang="en-US" sz="3200" dirty="0"/>
              <a:t>The </a:t>
            </a:r>
            <a:r>
              <a:rPr lang="en-US" sz="3200" b="1" dirty="0" smtClean="0">
                <a:solidFill>
                  <a:schemeClr val="accent4"/>
                </a:solidFill>
              </a:rPr>
              <a:t>file </a:t>
            </a:r>
            <a:r>
              <a:rPr lang="en-US" sz="3200" dirty="0" smtClean="0"/>
              <a:t>named </a:t>
            </a:r>
            <a:r>
              <a:rPr lang="en-US" sz="3200" b="1" dirty="0" smtClean="0">
                <a:solidFill>
                  <a:schemeClr val="accent5"/>
                </a:solidFill>
              </a:rPr>
              <a:t>'/</a:t>
            </a:r>
            <a:r>
              <a:rPr lang="en-US" sz="3200" b="1" dirty="0" err="1" smtClean="0">
                <a:solidFill>
                  <a:schemeClr val="accent5"/>
                </a:solidFill>
              </a:rPr>
              <a:t>hello.txt</a:t>
            </a:r>
            <a:r>
              <a:rPr lang="en-US" sz="3200" b="1" dirty="0" smtClean="0">
                <a:solidFill>
                  <a:schemeClr val="accent5"/>
                </a:solidFill>
              </a:rPr>
              <a:t>' </a:t>
            </a:r>
            <a:r>
              <a:rPr lang="en-US" sz="3200" dirty="0" smtClean="0"/>
              <a:t>should </a:t>
            </a:r>
            <a:r>
              <a:rPr lang="en-US" sz="3200" dirty="0"/>
              <a:t>be </a:t>
            </a:r>
            <a:r>
              <a:rPr lang="en-US" sz="3200" b="1" dirty="0" smtClean="0">
                <a:solidFill>
                  <a:srgbClr val="7030A0"/>
                </a:solidFill>
              </a:rPr>
              <a:t>created</a:t>
            </a:r>
            <a:r>
              <a:rPr lang="en-US" sz="3200" dirty="0" smtClean="0"/>
              <a:t> </a:t>
            </a:r>
            <a:r>
              <a:rPr lang="en-US" sz="3200" dirty="0"/>
              <a:t>with </a:t>
            </a:r>
            <a:r>
              <a:rPr lang="en-US" sz="3200" b="1" dirty="0" smtClean="0">
                <a:solidFill>
                  <a:schemeClr val="accent6"/>
                </a:solidFill>
              </a:rPr>
              <a:t>content 'Hello, world!'</a:t>
            </a:r>
            <a:endParaRPr lang="en-US" sz="3200" b="1" dirty="0">
              <a:solidFill>
                <a:schemeClr val="accent6"/>
              </a:solidFill>
            </a:endParaRPr>
          </a:p>
          <a:p>
            <a:endParaRPr lang="en-US" sz="3200" b="1" dirty="0" smtClean="0">
              <a:solidFill>
                <a:schemeClr val="accent6"/>
              </a:solidFill>
            </a:endParaRPr>
          </a:p>
        </p:txBody>
      </p:sp>
      <p:cxnSp>
        <p:nvCxnSpPr>
          <p:cNvPr id="5" name="Straight Connector 4"/>
          <p:cNvCxnSpPr/>
          <p:nvPr/>
        </p:nvCxnSpPr>
        <p:spPr>
          <a:xfrm>
            <a:off x="1725426" y="3774584"/>
            <a:ext cx="883303"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6" name="Straight Connector 5"/>
          <p:cNvCxnSpPr/>
          <p:nvPr/>
        </p:nvCxnSpPr>
        <p:spPr>
          <a:xfrm>
            <a:off x="2899148" y="3774584"/>
            <a:ext cx="2425887"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7" name="Straight Connector 6"/>
          <p:cNvCxnSpPr/>
          <p:nvPr/>
        </p:nvCxnSpPr>
        <p:spPr>
          <a:xfrm>
            <a:off x="2195499" y="4181197"/>
            <a:ext cx="4770077" cy="838"/>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2208945" y="4642765"/>
            <a:ext cx="2914384" cy="838"/>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5526741" y="4181197"/>
            <a:ext cx="6669741" cy="248134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480501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endParaRPr lang="en-US" sz="3200" dirty="0" smtClean="0"/>
          </a:p>
        </p:txBody>
      </p:sp>
    </p:spTree>
    <p:extLst>
      <p:ext uri="{BB962C8B-B14F-4D97-AF65-F5344CB8AC3E}">
        <p14:creationId xmlns:p14="http://schemas.microsoft.com/office/powerpoint/2010/main" val="128322489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Variables</a:t>
            </a:r>
            <a:endParaRPr lang="en-US" dirty="0"/>
          </a:p>
        </p:txBody>
      </p:sp>
      <p:sp>
        <p:nvSpPr>
          <p:cNvPr id="3" name="Subtitle 2"/>
          <p:cNvSpPr>
            <a:spLocks noGrp="1"/>
          </p:cNvSpPr>
          <p:nvPr>
            <p:ph type="subTitle" idx="1"/>
          </p:nvPr>
        </p:nvSpPr>
        <p:spPr/>
        <p:txBody>
          <a:bodyPr/>
          <a:lstStyle/>
          <a:p>
            <a:r>
              <a:rPr lang="en-US" dirty="0"/>
              <a:t>In computer programming, a variable or scalar is a </a:t>
            </a:r>
            <a:r>
              <a:rPr lang="en-US" b="1" dirty="0"/>
              <a:t>storage location</a:t>
            </a:r>
            <a:r>
              <a:rPr lang="en-US" dirty="0"/>
              <a:t> paired with an associated symbolic name (an identifier), which contains some known or unknown quantity of information referred to as a </a:t>
            </a:r>
            <a:r>
              <a:rPr lang="en-US" b="1" dirty="0"/>
              <a:t>value</a:t>
            </a:r>
            <a:r>
              <a:rPr lang="en-US" dirty="0"/>
              <a:t>.</a:t>
            </a:r>
            <a:endParaRPr lang="en-US" dirty="0"/>
          </a:p>
        </p:txBody>
      </p:sp>
      <p:sp>
        <p:nvSpPr>
          <p:cNvPr id="4" name="TextBox 3"/>
          <p:cNvSpPr txBox="1"/>
          <p:nvPr/>
        </p:nvSpPr>
        <p:spPr bwMode="white">
          <a:xfrm>
            <a:off x="7373938" y="6911789"/>
            <a:ext cx="914400" cy="914400"/>
          </a:xfrm>
          <a:prstGeom prst="rect">
            <a:avLst/>
          </a:prstGeom>
        </p:spPr>
        <p:txBody>
          <a:bodyPr vert="horz" wrap="none" lIns="91440" tIns="91440" rIns="91440" bIns="91440" rtlCol="0">
            <a:normAutofit/>
          </a:bodyPr>
          <a:lstStyle/>
          <a:p>
            <a:pPr algn="ctr"/>
            <a:r>
              <a:rPr lang="en-US"/>
              <a:t>https://</a:t>
            </a:r>
            <a:r>
              <a:rPr lang="en-US" dirty="0" err="1"/>
              <a:t>en.wikipedia.org</a:t>
            </a:r>
            <a:r>
              <a:rPr lang="en-US" dirty="0"/>
              <a:t>/wiki/Variable_(</a:t>
            </a:r>
            <a:r>
              <a:rPr lang="en-US" dirty="0" err="1"/>
              <a:t>computer_science</a:t>
            </a:r>
            <a:r>
              <a:rPr lang="en-US" dirty="0"/>
              <a:t>)</a:t>
            </a:r>
            <a:endParaRPr lang="en-US" dirty="0" smtClean="0"/>
          </a:p>
        </p:txBody>
      </p:sp>
    </p:spTree>
    <p:extLst>
      <p:ext uri="{BB962C8B-B14F-4D97-AF65-F5344CB8AC3E}">
        <p14:creationId xmlns:p14="http://schemas.microsoft.com/office/powerpoint/2010/main" val="188958264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Blocks in Ruby</a:t>
            </a:r>
            <a:endParaRPr lang="en-US" dirty="0"/>
          </a:p>
        </p:txBody>
      </p:sp>
      <p:sp>
        <p:nvSpPr>
          <p:cNvPr id="3" name="Subtitle 2"/>
          <p:cNvSpPr>
            <a:spLocks noGrp="1"/>
          </p:cNvSpPr>
          <p:nvPr>
            <p:ph type="subTitle" idx="1"/>
          </p:nvPr>
        </p:nvSpPr>
        <p:spPr/>
        <p:txBody>
          <a:bodyPr/>
          <a:lstStyle/>
          <a:p>
            <a:r>
              <a:rPr lang="en-US" dirty="0" smtClean="0"/>
              <a:t>Think of it as a way to pass code you can execute instead of a value. Some people might call them anonymous functions. This is because blocks have code that they execute but not have been given a name.</a:t>
            </a:r>
            <a:endParaRPr lang="en-US" dirty="0"/>
          </a:p>
        </p:txBody>
      </p:sp>
    </p:spTree>
    <p:extLst>
      <p:ext uri="{BB962C8B-B14F-4D97-AF65-F5344CB8AC3E}">
        <p14:creationId xmlns:p14="http://schemas.microsoft.com/office/powerpoint/2010/main" val="68351377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14935200" cy="828675"/>
          </a:xfrm>
        </p:spPr>
        <p:txBody>
          <a:bodyPr/>
          <a:lstStyle/>
          <a:p>
            <a:pPr algn="ctr"/>
            <a:r>
              <a:rPr lang="en-US" dirty="0" smtClean="0"/>
              <a:t>Franklin Webber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5028081" y="2090369"/>
            <a:ext cx="6199839" cy="4649879"/>
          </a:xfrm>
          <a:prstGeom prst="rect">
            <a:avLst/>
          </a:prstGeom>
          <a:solidFill>
            <a:srgbClr val="FFFFFF">
              <a:shade val="85000"/>
            </a:srgbClr>
          </a:solidFill>
          <a:ln w="88900" cap="sq">
            <a:solidFill>
              <a:schemeClr val="accent1"/>
            </a:solidFill>
            <a:miter lim="800000"/>
          </a:ln>
          <a:effectLst>
            <a:outerShdw blurRad="50800" dist="762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bwMode="white">
          <a:xfrm>
            <a:off x="5224522" y="7172328"/>
            <a:ext cx="5806956" cy="685800"/>
          </a:xfrm>
          <a:prstGeom prst="rect">
            <a:avLst/>
          </a:prstGeom>
          <a:solidFill>
            <a:schemeClr val="accent1"/>
          </a:solidFill>
          <a:ln>
            <a:solidFill>
              <a:srgbClr val="C00000"/>
            </a:solidFill>
          </a:ln>
          <a:effectLst>
            <a:outerShdw blurRad="50800" dist="76200" dir="2700000" algn="tl" rotWithShape="0">
              <a:prstClr val="black">
                <a:alpha val="40000"/>
              </a:prstClr>
            </a:outerShdw>
          </a:effectLst>
        </p:spPr>
        <p:txBody>
          <a:bodyPr vert="horz" wrap="square" lIns="91440" tIns="91440" rIns="91440" bIns="91440" rtlCol="0">
            <a:noAutofit/>
          </a:bodyPr>
          <a:lstStyle/>
          <a:p>
            <a:pPr algn="ctr"/>
            <a:r>
              <a:rPr lang="en-US" sz="3200" dirty="0" err="1" smtClean="0">
                <a:solidFill>
                  <a:schemeClr val="bg1"/>
                </a:solidFill>
              </a:rPr>
              <a:t>Ceci</a:t>
            </a:r>
            <a:r>
              <a:rPr lang="en-US" sz="3200" dirty="0" smtClean="0">
                <a:solidFill>
                  <a:schemeClr val="bg1"/>
                </a:solidFill>
              </a:rPr>
              <a:t> </a:t>
            </a:r>
            <a:r>
              <a:rPr lang="en-US" sz="3200" dirty="0" err="1" smtClean="0">
                <a:solidFill>
                  <a:schemeClr val="bg1"/>
                </a:solidFill>
              </a:rPr>
              <a:t>n'est</a:t>
            </a:r>
            <a:r>
              <a:rPr lang="en-US" sz="3200" dirty="0" smtClean="0">
                <a:solidFill>
                  <a:schemeClr val="bg1"/>
                </a:solidFill>
              </a:rPr>
              <a:t> pas un </a:t>
            </a:r>
            <a:r>
              <a:rPr lang="en-US" sz="3200" dirty="0" err="1" smtClean="0">
                <a:solidFill>
                  <a:schemeClr val="bg1"/>
                </a:solidFill>
              </a:rPr>
              <a:t>entraîneur</a:t>
            </a:r>
            <a:endParaRPr lang="en-US" sz="3200" dirty="0" smtClean="0">
              <a:solidFill>
                <a:schemeClr val="bg1"/>
              </a:solidFill>
            </a:endParaRPr>
          </a:p>
        </p:txBody>
      </p:sp>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Always has a Block</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err="1" smtClean="0">
                <a:solidFill>
                  <a:schemeClr val="accent4"/>
                </a:solidFill>
                <a:latin typeface="Courier New" panose="02070309020205020404" pitchFamily="49" charset="0"/>
                <a:cs typeface="Courier New" panose="02070309020205020404" pitchFamily="49" charset="0"/>
              </a:rPr>
              <a:t>name,</a:t>
            </a:r>
            <a:r>
              <a:rPr lang="en-US" b="1" dirty="0" err="1" smtClean="0">
                <a:solidFill>
                  <a:schemeClr val="accent5"/>
                </a:solidFill>
                <a:latin typeface="Courier New" panose="02070309020205020404" pitchFamily="49" charset="0"/>
                <a:cs typeface="Courier New" panose="02070309020205020404" pitchFamily="49" charset="0"/>
              </a:rPr>
              <a:t>&amp;block</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400800"/>
            <a:ext cx="12319000" cy="1653987"/>
          </a:xfrm>
          <a:prstGeom prst="rect">
            <a:avLst/>
          </a:prstGeom>
          <a:solidFill>
            <a:schemeClr val="tx1">
              <a:alpha val="15000"/>
            </a:schemeClr>
          </a:solidFill>
        </p:spPr>
        <p:txBody>
          <a:bodyPr vert="horz" wrap="squar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a:t> </a:t>
            </a:r>
            <a:r>
              <a:rPr lang="en-US" sz="3200" dirty="0" smtClean="0"/>
              <a:t>and explicitly names the block </a:t>
            </a:r>
            <a:r>
              <a:rPr lang="en-US" sz="3200" dirty="0" smtClean="0">
                <a:solidFill>
                  <a:schemeClr val="accent5"/>
                </a:solidFill>
              </a:rPr>
              <a:t>'block'</a:t>
            </a:r>
            <a:r>
              <a:rPr lang="en-US" sz="3200" dirty="0" smtClean="0"/>
              <a:t>. (The &amp; in front is a way to grab that block).</a:t>
            </a:r>
            <a:endParaRPr lang="en-US" sz="3200" dirty="0" smtClean="0"/>
          </a:p>
        </p:txBody>
      </p:sp>
    </p:spTree>
    <p:extLst>
      <p:ext uri="{BB962C8B-B14F-4D97-AF65-F5344CB8AC3E}">
        <p14:creationId xmlns:p14="http://schemas.microsoft.com/office/powerpoint/2010/main" val="7035088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Always has a Block</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err="1" smtClean="0">
                <a:solidFill>
                  <a:schemeClr val="accent4"/>
                </a:solidFill>
                <a:latin typeface="Courier New" panose="02070309020205020404" pitchFamily="49" charset="0"/>
                <a:cs typeface="Courier New" panose="02070309020205020404" pitchFamily="49" charset="0"/>
              </a:rPr>
              <a:t>name,</a:t>
            </a:r>
            <a:r>
              <a:rPr lang="en-US" b="1" dirty="0" err="1" smtClean="0">
                <a:solidFill>
                  <a:schemeClr val="accent5"/>
                </a:solidFill>
                <a:latin typeface="Courier New" panose="02070309020205020404" pitchFamily="49" charset="0"/>
                <a:cs typeface="Courier New" panose="02070309020205020404" pitchFamily="49" charset="0"/>
              </a:rPr>
              <a:t>&amp;block</a:t>
            </a:r>
            <a:r>
              <a:rPr lang="en-US" b="1" dirty="0" smtClean="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invoking the block with the explicit name</a:t>
            </a:r>
          </a:p>
          <a:p>
            <a:r>
              <a:rPr lang="en-US" b="1" dirty="0" smtClean="0">
                <a:solidFill>
                  <a:schemeClr val="accent5"/>
                </a:solidFill>
                <a:latin typeface="Courier New" panose="02070309020205020404" pitchFamily="49" charset="0"/>
                <a:cs typeface="Courier New" panose="02070309020205020404" pitchFamily="49" charset="0"/>
              </a:rPr>
              <a:t>  </a:t>
            </a:r>
            <a:r>
              <a:rPr lang="en-US" b="1" dirty="0" err="1" smtClean="0">
                <a:solidFill>
                  <a:schemeClr val="accent5"/>
                </a:solidFill>
                <a:latin typeface="Courier New" panose="02070309020205020404" pitchFamily="49" charset="0"/>
                <a:cs typeface="Courier New" panose="02070309020205020404" pitchFamily="49" charset="0"/>
              </a:rPr>
              <a:t>block.call</a:t>
            </a:r>
            <a:endParaRPr lang="en-US" b="1" dirty="0" smtClean="0">
              <a:solidFill>
                <a:schemeClr val="accent5"/>
              </a:solidFill>
              <a:latin typeface="Courier New" panose="02070309020205020404" pitchFamily="49" charset="0"/>
              <a:cs typeface="Courier New" panose="02070309020205020404" pitchFamily="49" charset="0"/>
            </a:endParaRP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or the implicit invocation </a:t>
            </a:r>
          </a:p>
          <a:p>
            <a:r>
              <a:rPr lang="en-US" b="1" dirty="0">
                <a:solidFill>
                  <a:schemeClr val="accent5"/>
                </a:solidFill>
                <a:latin typeface="Courier New" panose="02070309020205020404" pitchFamily="49" charset="0"/>
                <a:cs typeface="Courier New" panose="02070309020205020404" pitchFamily="49" charset="0"/>
              </a:rPr>
              <a:t> </a:t>
            </a:r>
            <a:r>
              <a:rPr lang="en-US" b="1" dirty="0" smtClean="0">
                <a:solidFill>
                  <a:schemeClr val="accent5"/>
                </a:solidFill>
                <a:latin typeface="Courier New" panose="02070309020205020404" pitchFamily="49" charset="0"/>
                <a:cs typeface="Courier New" panose="02070309020205020404" pitchFamily="49" charset="0"/>
              </a:rPr>
              <a:t> </a:t>
            </a:r>
            <a:r>
              <a:rPr lang="en-US" b="1" dirty="0" smtClean="0">
                <a:solidFill>
                  <a:schemeClr val="tx1"/>
                </a:solidFill>
                <a:latin typeface="Courier New" panose="02070309020205020404" pitchFamily="49" charset="0"/>
                <a:cs typeface="Courier New" panose="02070309020205020404" pitchFamily="49" charset="0"/>
              </a:rPr>
              <a:t>yield if </a:t>
            </a:r>
            <a:r>
              <a:rPr lang="en-US" b="1" dirty="0" err="1" smtClean="0">
                <a:solidFill>
                  <a:schemeClr val="tx1"/>
                </a:solidFill>
                <a:latin typeface="Courier New" panose="02070309020205020404" pitchFamily="49" charset="0"/>
                <a:cs typeface="Courier New" panose="02070309020205020404" pitchFamily="49" charset="0"/>
              </a:rPr>
              <a:t>block_given</a:t>
            </a:r>
            <a:r>
              <a:rPr lang="en-US" b="1" dirty="0" smtClean="0">
                <a:solidFill>
                  <a:schemeClr val="tx1"/>
                </a:solidFill>
                <a:latin typeface="Courier New" panose="02070309020205020404" pitchFamily="49" charset="0"/>
                <a:cs typeface="Courier New" panose="02070309020205020404" pitchFamily="49" charset="0"/>
              </a:rPr>
              <a:t>?</a:t>
            </a: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2"/>
            <a:ext cx="12319000" cy="1210235"/>
          </a:xfrm>
          <a:prstGeom prst="rect">
            <a:avLst/>
          </a:prstGeom>
          <a:solidFill>
            <a:schemeClr val="tx1">
              <a:alpha val="15000"/>
            </a:schemeClr>
          </a:solidFill>
        </p:spPr>
        <p:txBody>
          <a:bodyPr vert="horz" wrap="square" lIns="91440" tIns="91440" rIns="91440" bIns="91440" rtlCol="0">
            <a:normAutofit/>
          </a:bodyPr>
          <a:lstStyle/>
          <a:p>
            <a:r>
              <a:rPr lang="en-US" sz="3200" dirty="0" smtClean="0"/>
              <a:t>A block can be invoked with the explicit name or with the implicit block syntax.</a:t>
            </a:r>
            <a:endParaRPr lang="en-US" sz="3200" dirty="0" smtClean="0"/>
          </a:p>
        </p:txBody>
      </p:sp>
    </p:spTree>
    <p:extLst>
      <p:ext uri="{BB962C8B-B14F-4D97-AF65-F5344CB8AC3E}">
        <p14:creationId xmlns:p14="http://schemas.microsoft.com/office/powerpoint/2010/main" val="156413821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Passed Blocks Become </a:t>
            </a:r>
            <a:r>
              <a:rPr lang="en-US" dirty="0" err="1" smtClean="0"/>
              <a:t>Procs</a:t>
            </a:r>
            <a:endParaRPr lang="en-US" dirty="0"/>
          </a:p>
        </p:txBody>
      </p:sp>
      <p:sp>
        <p:nvSpPr>
          <p:cNvPr id="3" name="Subtitle 2"/>
          <p:cNvSpPr>
            <a:spLocks noGrp="1"/>
          </p:cNvSpPr>
          <p:nvPr>
            <p:ph type="subTitle" idx="1"/>
          </p:nvPr>
        </p:nvSpPr>
        <p:spPr/>
        <p:txBody>
          <a:bodyPr/>
          <a:lstStyle/>
          <a:p>
            <a:r>
              <a:rPr lang="en-US" b="1" dirty="0" err="1"/>
              <a:t>Proc</a:t>
            </a:r>
            <a:r>
              <a:rPr lang="en-US" dirty="0"/>
              <a:t> objects are </a:t>
            </a:r>
            <a:r>
              <a:rPr lang="en-US" u="sng" dirty="0"/>
              <a:t>blocks</a:t>
            </a:r>
            <a:r>
              <a:rPr lang="en-US" dirty="0"/>
              <a:t> of code that have been bound to a set of local variables. Once bound, the code may be called in different contexts and still access those variables.</a:t>
            </a:r>
            <a:endParaRPr lang="en-US" dirty="0"/>
          </a:p>
        </p:txBody>
      </p:sp>
      <p:sp>
        <p:nvSpPr>
          <p:cNvPr id="4" name="TextBox 3"/>
          <p:cNvSpPr txBox="1"/>
          <p:nvPr/>
        </p:nvSpPr>
        <p:spPr bwMode="white">
          <a:xfrm>
            <a:off x="5682083" y="6952130"/>
            <a:ext cx="4298109" cy="914400"/>
          </a:xfrm>
          <a:prstGeom prst="rect">
            <a:avLst/>
          </a:prstGeom>
        </p:spPr>
        <p:txBody>
          <a:bodyPr vert="horz" wrap="none" lIns="91440" tIns="91440" rIns="91440" bIns="91440" rtlCol="0">
            <a:normAutofit/>
          </a:bodyPr>
          <a:lstStyle/>
          <a:p>
            <a:pPr algn="ctr"/>
            <a:r>
              <a:rPr lang="en-US" dirty="0" err="1" smtClean="0"/>
              <a:t>rubydoc.info</a:t>
            </a:r>
            <a:r>
              <a:rPr lang="en-US" dirty="0" smtClean="0"/>
              <a:t>/</a:t>
            </a:r>
            <a:r>
              <a:rPr lang="en-US" dirty="0" err="1" smtClean="0"/>
              <a:t>stdlib</a:t>
            </a:r>
            <a:r>
              <a:rPr lang="en-US" dirty="0" smtClean="0"/>
              <a:t>/core/</a:t>
            </a:r>
            <a:r>
              <a:rPr lang="en-US" dirty="0" err="1" smtClean="0"/>
              <a:t>Proc</a:t>
            </a:r>
            <a:endParaRPr lang="en-US" dirty="0" smtClean="0"/>
          </a:p>
        </p:txBody>
      </p:sp>
    </p:spTree>
    <p:extLst>
      <p:ext uri="{BB962C8B-B14F-4D97-AF65-F5344CB8AC3E}">
        <p14:creationId xmlns:p14="http://schemas.microsoft.com/office/powerpoint/2010/main" val="867795712"/>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and the Lazy Hash</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supports</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parameters</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p>
          <a:p>
            <a:endParaRPr lang="en-US" b="1" dirty="0">
              <a:solidFill>
                <a:schemeClr val="tx1"/>
              </a:solidFill>
              <a:latin typeface="Courier New" panose="02070309020205020404" pitchFamily="49" charset="0"/>
              <a:cs typeface="Courier New" panose="02070309020205020404" pitchFamily="49" charset="0"/>
            </a:endParaRPr>
          </a:p>
          <a:p>
            <a:r>
              <a:rPr lang="en-US" b="1" dirty="0">
                <a:solidFill>
                  <a:schemeClr val="tx1"/>
                </a:solidFill>
                <a:latin typeface="Courier New" panose="02070309020205020404" pitchFamily="49" charset="0"/>
                <a:cs typeface="Courier New" panose="02070309020205020404" pitchFamily="49" charset="0"/>
              </a:rPr>
              <a:t>supports :restart =&gt; true, :reload =&gt; </a:t>
            </a:r>
            <a:r>
              <a:rPr lang="en-US" b="1" dirty="0" smtClean="0">
                <a:solidFill>
                  <a:schemeClr val="tx1"/>
                </a:solidFill>
                <a:latin typeface="Courier New" panose="02070309020205020404" pitchFamily="49" charset="0"/>
                <a:cs typeface="Courier New" panose="02070309020205020404" pitchFamily="49" charset="0"/>
              </a:rPr>
              <a:t>true</a:t>
            </a:r>
          </a:p>
          <a:p>
            <a:r>
              <a:rPr lang="en-US" b="1" dirty="0">
                <a:solidFill>
                  <a:schemeClr val="tx1"/>
                </a:solidFill>
                <a:latin typeface="Courier New" panose="02070309020205020404" pitchFamily="49" charset="0"/>
                <a:cs typeface="Courier New" panose="02070309020205020404" pitchFamily="49" charset="0"/>
              </a:rPr>
              <a:t>supports </a:t>
            </a:r>
            <a:r>
              <a:rPr lang="en-US" b="1" dirty="0" smtClean="0">
                <a:solidFill>
                  <a:schemeClr val="tx1"/>
                </a:solidFill>
                <a:latin typeface="Courier New" panose="02070309020205020404" pitchFamily="49" charset="0"/>
                <a:cs typeface="Courier New" panose="02070309020205020404" pitchFamily="49" charset="0"/>
              </a:rPr>
              <a:t>{ :</a:t>
            </a:r>
            <a:r>
              <a:rPr lang="en-US" b="1" dirty="0">
                <a:solidFill>
                  <a:schemeClr val="tx1"/>
                </a:solidFill>
                <a:latin typeface="Courier New" panose="02070309020205020404" pitchFamily="49" charset="0"/>
                <a:cs typeface="Courier New" panose="02070309020205020404" pitchFamily="49" charset="0"/>
              </a:rPr>
              <a:t>restart =&gt; true, :reload =&gt; </a:t>
            </a:r>
            <a:r>
              <a:rPr lang="en-US" b="1" dirty="0" smtClean="0">
                <a:solidFill>
                  <a:schemeClr val="tx1"/>
                </a:solidFill>
                <a:latin typeface="Courier New" panose="02070309020205020404" pitchFamily="49" charset="0"/>
                <a:cs typeface="Courier New" panose="02070309020205020404" pitchFamily="49" charset="0"/>
              </a:rPr>
              <a:t>true }</a:t>
            </a:r>
            <a:endParaRPr lang="en-US" b="1" dirty="0">
              <a:solidFill>
                <a:schemeClr val="tx1"/>
              </a:solidFill>
              <a:latin typeface="Courier New" panose="02070309020205020404" pitchFamily="49" charset="0"/>
              <a:cs typeface="Courier New" panose="02070309020205020404" pitchFamily="49" charset="0"/>
            </a:endParaRPr>
          </a:p>
          <a:p>
            <a:endParaRPr lang="en-US" b="1" dirty="0" smtClean="0">
              <a:solidFill>
                <a:schemeClr val="tx1"/>
              </a:solidFill>
              <a:latin typeface="Courier New" panose="02070309020205020404" pitchFamily="49" charset="0"/>
              <a:cs typeface="Courier New" panose="02070309020205020404" pitchFamily="49" charset="0"/>
            </a:endParaRPr>
          </a:p>
        </p:txBody>
      </p:sp>
      <p:sp>
        <p:nvSpPr>
          <p:cNvPr id="4" name="TextBox 3"/>
          <p:cNvSpPr txBox="1"/>
          <p:nvPr/>
        </p:nvSpPr>
        <p:spPr bwMode="white">
          <a:xfrm>
            <a:off x="1671637" y="6844553"/>
            <a:ext cx="13025997" cy="1250576"/>
          </a:xfrm>
          <a:prstGeom prst="rect">
            <a:avLst/>
          </a:prstGeom>
          <a:solidFill>
            <a:schemeClr val="tx1">
              <a:alpha val="15000"/>
            </a:schemeClr>
          </a:solidFill>
        </p:spPr>
        <p:txBody>
          <a:bodyPr vert="horz" wrap="squar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'parameters'</a:t>
            </a:r>
            <a:r>
              <a:rPr lang="en-US" sz="3200" dirty="0" smtClean="0"/>
              <a:t>. The argument specified is a Hash (even without the curly braces).</a:t>
            </a:r>
            <a:endParaRPr lang="en-US" sz="3200" dirty="0" smtClean="0"/>
          </a:p>
        </p:txBody>
      </p:sp>
    </p:spTree>
    <p:extLst>
      <p:ext uri="{BB962C8B-B14F-4D97-AF65-F5344CB8AC3E}">
        <p14:creationId xmlns:p14="http://schemas.microsoft.com/office/powerpoint/2010/main" val="164960887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A Ruby Method, </a:t>
            </a:r>
            <a:r>
              <a:rPr lang="en-US" sz="4000" dirty="0" err="1" smtClean="0"/>
              <a:t>Params</a:t>
            </a:r>
            <a:r>
              <a:rPr lang="en-US" sz="4000" dirty="0" smtClean="0"/>
              <a:t>, and the Lazy Hash</a:t>
            </a:r>
            <a:endParaRPr lang="en-US" sz="40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rights</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permission</a:t>
            </a:r>
            <a:r>
              <a:rPr lang="en-US" b="1" dirty="0" smtClean="0">
                <a:solidFill>
                  <a:schemeClr val="tx1"/>
                </a:solidFill>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 principal</a:t>
            </a:r>
            <a:r>
              <a:rPr lang="en-US" b="1" dirty="0" smtClean="0">
                <a:solidFill>
                  <a:schemeClr val="tx1"/>
                </a:solidFill>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 options</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dirty="0" smtClean="0">
                <a:solidFill>
                  <a:schemeClr val="tx1"/>
                </a:solidFill>
                <a:latin typeface="Courier New" panose="02070309020205020404" pitchFamily="49" charset="0"/>
                <a:cs typeface="Courier New" panose="02070309020205020404" pitchFamily="49" charset="0"/>
              </a:rPr>
              <a:t>end</a:t>
            </a:r>
          </a:p>
          <a:p>
            <a:endParaRPr lang="en-US" b="1" dirty="0" smtClean="0">
              <a:solidFill>
                <a:schemeClr val="tx1"/>
              </a:solidFill>
              <a:latin typeface="Courier New" panose="02070309020205020404" pitchFamily="49" charset="0"/>
              <a:cs typeface="Courier New" panose="02070309020205020404" pitchFamily="49" charset="0"/>
            </a:endParaRPr>
          </a:p>
          <a:p>
            <a:r>
              <a:rPr lang="en-US" b="1" dirty="0" smtClean="0">
                <a:solidFill>
                  <a:schemeClr val="tx1"/>
                </a:solidFill>
                <a:latin typeface="Courier New" panose="02070309020205020404" pitchFamily="49" charset="0"/>
                <a:cs typeface="Courier New" panose="02070309020205020404" pitchFamily="49" charset="0"/>
              </a:rPr>
              <a:t>rights :read, 'MORDOR\Minions, :option_1 =&gt; 'details'</a:t>
            </a:r>
          </a:p>
        </p:txBody>
      </p:sp>
      <p:sp>
        <p:nvSpPr>
          <p:cNvPr id="4" name="TextBox 3"/>
          <p:cNvSpPr txBox="1"/>
          <p:nvPr/>
        </p:nvSpPr>
        <p:spPr bwMode="white">
          <a:xfrm>
            <a:off x="1671637" y="6844553"/>
            <a:ext cx="13025997" cy="914400"/>
          </a:xfrm>
          <a:prstGeom prst="rect">
            <a:avLst/>
          </a:prstGeom>
          <a:solidFill>
            <a:schemeClr val="tx1">
              <a:alpha val="15000"/>
            </a:schemeClr>
          </a:solidFill>
        </p:spPr>
        <p:txBody>
          <a:bodyPr vert="horz" wrap="none" lIns="91440" tIns="91440" rIns="91440" bIns="91440" rtlCol="0">
            <a:normAutofit/>
          </a:bodyPr>
          <a:lstStyle/>
          <a:p>
            <a:r>
              <a:rPr lang="en-US" sz="3200" dirty="0" smtClean="0"/>
              <a:t>Only the last parameter can be this 'lazy' Hash.</a:t>
            </a:r>
            <a:endParaRPr lang="en-US" sz="3200" dirty="0" smtClean="0"/>
          </a:p>
        </p:txBody>
      </p:sp>
    </p:spTree>
    <p:extLst>
      <p:ext uri="{BB962C8B-B14F-4D97-AF65-F5344CB8AC3E}">
        <p14:creationId xmlns:p14="http://schemas.microsoft.com/office/powerpoint/2010/main" val="129810106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ü"/>
            </a:pPr>
            <a:r>
              <a:rPr lang="en-US" b="1" dirty="0" smtClean="0"/>
              <a:t>A Look Behind Resources</a:t>
            </a:r>
          </a:p>
          <a:p>
            <a:pPr marL="457200" indent="-457200">
              <a:buFont typeface="Wingdings" charset="2"/>
              <a:buChar char="q"/>
            </a:pPr>
            <a:r>
              <a:rPr lang="en-US" b="1" dirty="0" smtClean="0"/>
              <a:t>A Look Behind Attributes</a:t>
            </a:r>
          </a:p>
          <a:p>
            <a:pPr marL="457200" indent="-457200">
              <a:buFont typeface="Wingdings" charset="2"/>
              <a:buChar char="q"/>
            </a:pPr>
            <a:r>
              <a:rPr lang="en-US" b="1" dirty="0" smtClean="0"/>
              <a:t>The Power of </a:t>
            </a:r>
            <a:r>
              <a:rPr lang="en-US" b="1" dirty="0" err="1" smtClean="0"/>
              <a:t>Mixins</a:t>
            </a:r>
            <a:endParaRPr lang="en-US" b="1" dirty="0" smtClean="0"/>
          </a:p>
          <a:p>
            <a:pPr marL="457200" indent="-457200">
              <a:buFont typeface="Wingdings" charset="2"/>
              <a:buChar char="q"/>
            </a:pPr>
            <a:r>
              <a:rPr lang="en-US" b="1" dirty="0" smtClean="0"/>
              <a:t>Questions</a:t>
            </a:r>
            <a:endParaRPr lang="en-US" b="1" dirty="0" smtClean="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6682831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ü"/>
            </a:pPr>
            <a:r>
              <a:rPr lang="en-US" b="1" dirty="0" smtClean="0"/>
              <a:t>A Look Behind Resources</a:t>
            </a:r>
          </a:p>
          <a:p>
            <a:pPr marL="457200" indent="-457200">
              <a:buFont typeface="Wingdings" charset="2"/>
              <a:buChar char="ü"/>
            </a:pPr>
            <a:r>
              <a:rPr lang="en-US" b="1" dirty="0" smtClean="0"/>
              <a:t>A Look Behind Attributes</a:t>
            </a:r>
          </a:p>
          <a:p>
            <a:pPr marL="457200" indent="-457200">
              <a:buFont typeface="Wingdings" charset="2"/>
              <a:buChar char="q"/>
            </a:pPr>
            <a:r>
              <a:rPr lang="en-US" b="1" dirty="0" smtClean="0"/>
              <a:t>The Power of </a:t>
            </a:r>
            <a:r>
              <a:rPr lang="en-US" b="1" dirty="0" err="1" smtClean="0"/>
              <a:t>Mixins</a:t>
            </a:r>
            <a:endParaRPr lang="en-US" b="1" dirty="0" smtClean="0"/>
          </a:p>
          <a:p>
            <a:pPr marL="457200" indent="-457200">
              <a:buFont typeface="Wingdings" charset="2"/>
              <a:buChar char="q"/>
            </a:pPr>
            <a:r>
              <a:rPr lang="en-US" b="1" dirty="0" smtClean="0"/>
              <a:t>Questions</a:t>
            </a:r>
            <a:endParaRPr lang="en-US" b="1" dirty="0" smtClean="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65235616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A Look Behind Resources</a:t>
            </a:r>
          </a:p>
          <a:p>
            <a:pPr marL="457200" indent="-457200">
              <a:buFont typeface="Wingdings" charset="2"/>
              <a:buChar char="ü"/>
            </a:pPr>
            <a:r>
              <a:rPr lang="en-US" b="1" dirty="0" smtClean="0"/>
              <a:t>A Look Behind Attributes</a:t>
            </a:r>
          </a:p>
          <a:p>
            <a:pPr marL="457200" indent="-457200">
              <a:buFont typeface="Wingdings" charset="2"/>
              <a:buChar char="ü"/>
            </a:pPr>
            <a:r>
              <a:rPr lang="en-US" b="1" dirty="0" smtClean="0"/>
              <a:t>The Power of </a:t>
            </a:r>
            <a:r>
              <a:rPr lang="en-US" b="1" dirty="0" err="1" smtClean="0"/>
              <a:t>Mixins</a:t>
            </a:r>
            <a:endParaRPr lang="en-US" b="1" dirty="0" smtClean="0"/>
          </a:p>
          <a:p>
            <a:pPr marL="457200" indent="-457200">
              <a:buFont typeface="Wingdings" charset="2"/>
              <a:buChar char="q"/>
            </a:pPr>
            <a:r>
              <a:rPr lang="en-US" b="1" dirty="0" smtClean="0"/>
              <a:t>Questions</a:t>
            </a:r>
            <a:endParaRPr lang="en-US" b="1" dirty="0" smtClean="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13963798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dirty="0"/>
              <a:t>Email me at </a:t>
            </a:r>
            <a:r>
              <a:rPr lang="en-US" b="1" dirty="0" err="1"/>
              <a:t>franklin@chef.io</a:t>
            </a:r>
            <a:endParaRPr lang="en-US" b="1" dirty="0"/>
          </a:p>
          <a:p>
            <a:endParaRPr lang="en-US" dirty="0" smtClean="0"/>
          </a:p>
          <a:p>
            <a:r>
              <a:rPr lang="en-US" b="1" dirty="0" smtClean="0"/>
              <a:t>"Rate This"</a:t>
            </a:r>
            <a:r>
              <a:rPr lang="en-US" dirty="0" smtClean="0"/>
              <a:t> presentation to leave your feedback and help me do my work better.</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25384" y="1294654"/>
            <a:ext cx="6919416" cy="6469040"/>
          </a:xfrm>
          <a:prstGeom prst="rect">
            <a:avLst/>
          </a:prstGeom>
        </p:spPr>
      </p:pic>
    </p:spTree>
    <p:extLst>
      <p:ext uri="{BB962C8B-B14F-4D97-AF65-F5344CB8AC3E}">
        <p14:creationId xmlns:p14="http://schemas.microsoft.com/office/powerpoint/2010/main" val="326615659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14935200" cy="828675"/>
          </a:xfrm>
        </p:spPr>
        <p:txBody>
          <a:bodyPr/>
          <a:lstStyle/>
          <a:p>
            <a:pPr algn="ctr"/>
            <a:r>
              <a:rPr lang="en-US" dirty="0" smtClean="0"/>
              <a:t>My Ruby Journey</a:t>
            </a:r>
            <a:endParaRPr lang="en-US" dirty="0"/>
          </a:p>
        </p:txBody>
      </p:sp>
      <p:sp>
        <p:nvSpPr>
          <p:cNvPr id="23" name="Freeform 22"/>
          <p:cNvSpPr/>
          <p:nvPr/>
        </p:nvSpPr>
        <p:spPr>
          <a:xfrm>
            <a:off x="8240933" y="4854577"/>
            <a:ext cx="6925798" cy="2985279"/>
          </a:xfrm>
          <a:custGeom>
            <a:avLst/>
            <a:gdLst>
              <a:gd name="connsiteX0" fmla="*/ 0 w 1681707"/>
              <a:gd name="connsiteY0" fmla="*/ 0 h 810453"/>
              <a:gd name="connsiteX1" fmla="*/ 1681707 w 1681707"/>
              <a:gd name="connsiteY1" fmla="*/ 0 h 810453"/>
              <a:gd name="connsiteX2" fmla="*/ 1681707 w 1681707"/>
              <a:gd name="connsiteY2" fmla="*/ 810453 h 810453"/>
              <a:gd name="connsiteX3" fmla="*/ 0 w 1681707"/>
              <a:gd name="connsiteY3" fmla="*/ 810453 h 810453"/>
              <a:gd name="connsiteX4" fmla="*/ 0 w 1681707"/>
              <a:gd name="connsiteY4" fmla="*/ 0 h 81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707" h="810453">
                <a:moveTo>
                  <a:pt x="0" y="0"/>
                </a:moveTo>
                <a:lnTo>
                  <a:pt x="1681707" y="0"/>
                </a:lnTo>
                <a:lnTo>
                  <a:pt x="1681707" y="810453"/>
                </a:lnTo>
                <a:lnTo>
                  <a:pt x="0" y="810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199" tIns="0" rIns="0" bIns="-1" numCol="1" spcCol="1270" anchor="t" anchorCtr="0">
            <a:noAutofit/>
          </a:bodyPr>
          <a:lstStyle/>
          <a:p>
            <a:pPr lvl="0" algn="l" defTabSz="1333500">
              <a:lnSpc>
                <a:spcPct val="90000"/>
              </a:lnSpc>
              <a:spcBef>
                <a:spcPct val="0"/>
              </a:spcBef>
              <a:spcAft>
                <a:spcPct val="35000"/>
              </a:spcAft>
            </a:pPr>
            <a:r>
              <a:rPr lang="en-US" sz="3000" dirty="0" smtClean="0"/>
              <a:t>Hired at </a:t>
            </a:r>
            <a:r>
              <a:rPr lang="en-US" sz="3000" dirty="0" err="1" smtClean="0"/>
              <a:t>Globys</a:t>
            </a:r>
            <a:r>
              <a:rPr lang="en-US" sz="3000" dirty="0" smtClean="0"/>
              <a:t>. Started learning Ruby</a:t>
            </a:r>
          </a:p>
          <a:p>
            <a:pPr lvl="0" algn="l" defTabSz="1333500">
              <a:lnSpc>
                <a:spcPct val="90000"/>
              </a:lnSpc>
              <a:spcBef>
                <a:spcPct val="0"/>
              </a:spcBef>
              <a:spcAft>
                <a:spcPct val="35000"/>
              </a:spcAft>
            </a:pPr>
            <a:r>
              <a:rPr lang="en-US" sz="3000" kern="1200" dirty="0" smtClean="0"/>
              <a:t>Released 'cucumber-in-the-yard' gem</a:t>
            </a:r>
          </a:p>
          <a:p>
            <a:pPr lvl="0" algn="l" defTabSz="1333500">
              <a:lnSpc>
                <a:spcPct val="90000"/>
              </a:lnSpc>
              <a:spcBef>
                <a:spcPct val="0"/>
              </a:spcBef>
              <a:spcAft>
                <a:spcPct val="35000"/>
              </a:spcAft>
            </a:pPr>
            <a:r>
              <a:rPr lang="en-US" sz="3000" dirty="0" smtClean="0"/>
              <a:t>Take job as Ruby on Rails Developer</a:t>
            </a:r>
          </a:p>
          <a:p>
            <a:pPr lvl="0" algn="l" defTabSz="1333500">
              <a:lnSpc>
                <a:spcPct val="90000"/>
              </a:lnSpc>
              <a:spcBef>
                <a:spcPct val="0"/>
              </a:spcBef>
              <a:spcAft>
                <a:spcPct val="35000"/>
              </a:spcAft>
            </a:pPr>
            <a:r>
              <a:rPr lang="en-US" sz="3000" dirty="0" smtClean="0"/>
              <a:t>Re-release gem as 'yard-cumber'</a:t>
            </a:r>
          </a:p>
          <a:p>
            <a:pPr lvl="0" algn="l" defTabSz="1333500">
              <a:lnSpc>
                <a:spcPct val="90000"/>
              </a:lnSpc>
              <a:spcBef>
                <a:spcPct val="0"/>
              </a:spcBef>
              <a:spcAft>
                <a:spcPct val="35000"/>
              </a:spcAft>
            </a:pPr>
            <a:r>
              <a:rPr lang="en-US" sz="3000" dirty="0" smtClean="0"/>
              <a:t>Released 18 gems</a:t>
            </a:r>
            <a:endParaRPr lang="en-US" sz="3000" kern="1200" dirty="0"/>
          </a:p>
        </p:txBody>
      </p:sp>
      <p:grpSp>
        <p:nvGrpSpPr>
          <p:cNvPr id="40" name="Group 39"/>
          <p:cNvGrpSpPr/>
          <p:nvPr/>
        </p:nvGrpSpPr>
        <p:grpSpPr>
          <a:xfrm>
            <a:off x="1352931" y="1133475"/>
            <a:ext cx="13550139" cy="3264157"/>
            <a:chOff x="1331020" y="4438746"/>
            <a:chExt cx="13550139" cy="3264157"/>
          </a:xfrm>
        </p:grpSpPr>
        <p:cxnSp>
          <p:nvCxnSpPr>
            <p:cNvPr id="4" name="Straight Connector 3"/>
            <p:cNvCxnSpPr/>
            <p:nvPr/>
          </p:nvCxnSpPr>
          <p:spPr>
            <a:xfrm flipV="1">
              <a:off x="1331020" y="7000407"/>
              <a:ext cx="12498072" cy="26085"/>
            </a:xfrm>
            <a:prstGeom prst="line">
              <a:avLst/>
            </a:prstGeom>
            <a:ln w="101600" cap="rnd">
              <a:solidFill>
                <a:schemeClr val="accent1"/>
              </a:solidFill>
              <a:headEnd type="oval"/>
            </a:ln>
          </p:spPr>
          <p:style>
            <a:lnRef idx="3">
              <a:schemeClr val="accent1"/>
            </a:lnRef>
            <a:fillRef idx="0">
              <a:schemeClr val="accent1"/>
            </a:fillRef>
            <a:effectRef idx="2">
              <a:schemeClr val="accent1"/>
            </a:effectRef>
            <a:fontRef idx="minor">
              <a:schemeClr val="tx1"/>
            </a:fontRef>
          </p:style>
        </p:cxnSp>
        <p:grpSp>
          <p:nvGrpSpPr>
            <p:cNvPr id="39" name="Group 38"/>
            <p:cNvGrpSpPr/>
            <p:nvPr/>
          </p:nvGrpSpPr>
          <p:grpSpPr>
            <a:xfrm>
              <a:off x="3942229" y="4438746"/>
              <a:ext cx="10938930" cy="3264157"/>
              <a:chOff x="3942229" y="4438746"/>
              <a:chExt cx="10938930" cy="3264157"/>
            </a:xfrm>
          </p:grpSpPr>
          <p:sp>
            <p:nvSpPr>
              <p:cNvPr id="33" name="Rectangle 32"/>
              <p:cNvSpPr/>
              <p:nvPr/>
            </p:nvSpPr>
            <p:spPr>
              <a:xfrm rot="17700000">
                <a:off x="13469702" y="5236113"/>
                <a:ext cx="2208824" cy="614090"/>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Present Day</a:t>
                </a:r>
                <a:endParaRPr lang="en-US" dirty="0"/>
              </a:p>
            </p:txBody>
          </p:sp>
          <p:sp>
            <p:nvSpPr>
              <p:cNvPr id="36" name="Rectangle 35"/>
              <p:cNvSpPr/>
              <p:nvPr/>
            </p:nvSpPr>
            <p:spPr>
              <a:xfrm rot="17700000">
                <a:off x="3574397" y="5489850"/>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August 2009</a:t>
                </a:r>
                <a:endParaRPr lang="en-US" dirty="0"/>
              </a:p>
            </p:txBody>
          </p:sp>
          <p:sp>
            <p:nvSpPr>
              <p:cNvPr id="35" name="Rectangle 34"/>
              <p:cNvSpPr/>
              <p:nvPr/>
            </p:nvSpPr>
            <p:spPr>
              <a:xfrm rot="17700000">
                <a:off x="6640090" y="5489849"/>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October 2010</a:t>
                </a:r>
                <a:endParaRPr lang="en-US" dirty="0"/>
              </a:p>
            </p:txBody>
          </p:sp>
          <p:sp>
            <p:nvSpPr>
              <p:cNvPr id="34" name="Rectangle 33"/>
              <p:cNvSpPr/>
              <p:nvPr/>
            </p:nvSpPr>
            <p:spPr>
              <a:xfrm rot="17700000">
                <a:off x="7777864" y="5489851"/>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January 2011</a:t>
                </a:r>
                <a:endParaRPr lang="en-US" dirty="0"/>
              </a:p>
            </p:txBody>
          </p:sp>
          <p:sp>
            <p:nvSpPr>
              <p:cNvPr id="32" name="Rectangle 31"/>
              <p:cNvSpPr/>
              <p:nvPr/>
            </p:nvSpPr>
            <p:spPr>
              <a:xfrm rot="17700000">
                <a:off x="8932418" y="5489851"/>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March 2011</a:t>
                </a:r>
                <a:endParaRPr lang="en-US" dirty="0"/>
              </a:p>
            </p:txBody>
          </p:sp>
          <p:sp>
            <p:nvSpPr>
              <p:cNvPr id="24" name="Oval 23"/>
              <p:cNvSpPr/>
              <p:nvPr/>
            </p:nvSpPr>
            <p:spPr>
              <a:xfrm>
                <a:off x="3942229"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5" name="Oval 24"/>
              <p:cNvSpPr/>
              <p:nvPr/>
            </p:nvSpPr>
            <p:spPr>
              <a:xfrm>
                <a:off x="6994183"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6" name="Donut 25"/>
              <p:cNvSpPr/>
              <p:nvPr/>
            </p:nvSpPr>
            <p:spPr>
              <a:xfrm>
                <a:off x="13152681" y="6350082"/>
                <a:ext cx="1352821" cy="1352821"/>
              </a:xfrm>
              <a:prstGeom prst="donut">
                <a:avLst>
                  <a:gd name="adj" fmla="val 20000"/>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7" name="Oval 26"/>
              <p:cNvSpPr/>
              <p:nvPr/>
            </p:nvSpPr>
            <p:spPr>
              <a:xfrm>
                <a:off x="8131580"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8" name="Oval 27"/>
              <p:cNvSpPr/>
              <p:nvPr/>
            </p:nvSpPr>
            <p:spPr>
              <a:xfrm>
                <a:off x="9289676" y="6678305"/>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9" name="Oval 28"/>
              <p:cNvSpPr/>
              <p:nvPr/>
            </p:nvSpPr>
            <p:spPr>
              <a:xfrm>
                <a:off x="13477992"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grpSp>
        <p:sp>
          <p:nvSpPr>
            <p:cNvPr id="6" name="TextBox 5"/>
            <p:cNvSpPr txBox="1"/>
            <p:nvPr/>
          </p:nvSpPr>
          <p:spPr bwMode="white">
            <a:xfrm>
              <a:off x="1548103" y="7167628"/>
              <a:ext cx="2337802" cy="535275"/>
            </a:xfrm>
            <a:prstGeom prst="rect">
              <a:avLst/>
            </a:prstGeom>
          </p:spPr>
          <p:txBody>
            <a:bodyPr vert="horz" wrap="none" lIns="91440" tIns="91440" rIns="91440" bIns="91440" rtlCol="0">
              <a:normAutofit lnSpcReduction="10000"/>
            </a:bodyPr>
            <a:lstStyle/>
            <a:p>
              <a:r>
                <a:rPr lang="en-US" b="1" dirty="0" smtClean="0">
                  <a:solidFill>
                    <a:schemeClr val="accent1"/>
                  </a:solidFill>
                </a:rPr>
                <a:t>TIME</a:t>
              </a:r>
            </a:p>
          </p:txBody>
        </p:sp>
      </p:grpSp>
      <p:sp>
        <p:nvSpPr>
          <p:cNvPr id="41" name="Freeform 40"/>
          <p:cNvSpPr/>
          <p:nvPr/>
        </p:nvSpPr>
        <p:spPr>
          <a:xfrm>
            <a:off x="1316394" y="4851665"/>
            <a:ext cx="6598414" cy="2985279"/>
          </a:xfrm>
          <a:custGeom>
            <a:avLst/>
            <a:gdLst>
              <a:gd name="connsiteX0" fmla="*/ 0 w 1681707"/>
              <a:gd name="connsiteY0" fmla="*/ 0 h 810453"/>
              <a:gd name="connsiteX1" fmla="*/ 1681707 w 1681707"/>
              <a:gd name="connsiteY1" fmla="*/ 0 h 810453"/>
              <a:gd name="connsiteX2" fmla="*/ 1681707 w 1681707"/>
              <a:gd name="connsiteY2" fmla="*/ 810453 h 810453"/>
              <a:gd name="connsiteX3" fmla="*/ 0 w 1681707"/>
              <a:gd name="connsiteY3" fmla="*/ 810453 h 810453"/>
              <a:gd name="connsiteX4" fmla="*/ 0 w 1681707"/>
              <a:gd name="connsiteY4" fmla="*/ 0 h 81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707" h="810453">
                <a:moveTo>
                  <a:pt x="0" y="0"/>
                </a:moveTo>
                <a:lnTo>
                  <a:pt x="1681707" y="0"/>
                </a:lnTo>
                <a:lnTo>
                  <a:pt x="1681707" y="810453"/>
                </a:lnTo>
                <a:lnTo>
                  <a:pt x="0" y="810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199" tIns="0" rIns="0" bIns="-1" numCol="1" spcCol="1270" anchor="t" anchorCtr="0">
            <a:noAutofit/>
          </a:bodyPr>
          <a:lstStyle/>
          <a:p>
            <a:pPr lvl="0" algn="r" defTabSz="1333500">
              <a:lnSpc>
                <a:spcPct val="90000"/>
              </a:lnSpc>
              <a:spcBef>
                <a:spcPct val="0"/>
              </a:spcBef>
              <a:spcAft>
                <a:spcPct val="35000"/>
              </a:spcAft>
            </a:pPr>
            <a:r>
              <a:rPr lang="en-US" sz="3000" dirty="0" smtClean="0"/>
              <a:t>August 2009</a:t>
            </a:r>
          </a:p>
          <a:p>
            <a:pPr lvl="0" algn="r" defTabSz="1333500">
              <a:lnSpc>
                <a:spcPct val="90000"/>
              </a:lnSpc>
              <a:spcBef>
                <a:spcPct val="0"/>
              </a:spcBef>
              <a:spcAft>
                <a:spcPct val="35000"/>
              </a:spcAft>
            </a:pPr>
            <a:r>
              <a:rPr lang="en-US" sz="3000" dirty="0" smtClean="0"/>
              <a:t>October 2010</a:t>
            </a:r>
          </a:p>
          <a:p>
            <a:pPr lvl="0" algn="r" defTabSz="1333500">
              <a:lnSpc>
                <a:spcPct val="90000"/>
              </a:lnSpc>
              <a:spcBef>
                <a:spcPct val="0"/>
              </a:spcBef>
              <a:spcAft>
                <a:spcPct val="35000"/>
              </a:spcAft>
            </a:pPr>
            <a:r>
              <a:rPr lang="en-US" sz="3000" kern="1200" dirty="0" smtClean="0"/>
              <a:t>January 2011</a:t>
            </a:r>
          </a:p>
          <a:p>
            <a:pPr lvl="0" algn="r" defTabSz="1333500">
              <a:lnSpc>
                <a:spcPct val="90000"/>
              </a:lnSpc>
              <a:spcBef>
                <a:spcPct val="0"/>
              </a:spcBef>
              <a:spcAft>
                <a:spcPct val="35000"/>
              </a:spcAft>
            </a:pPr>
            <a:r>
              <a:rPr lang="en-US" sz="3000" dirty="0" smtClean="0"/>
              <a:t>March 2011</a:t>
            </a:r>
          </a:p>
          <a:p>
            <a:pPr lvl="0" algn="r" defTabSz="1333500">
              <a:lnSpc>
                <a:spcPct val="90000"/>
              </a:lnSpc>
              <a:spcBef>
                <a:spcPct val="0"/>
              </a:spcBef>
              <a:spcAft>
                <a:spcPct val="35000"/>
              </a:spcAft>
            </a:pPr>
            <a:r>
              <a:rPr lang="en-US" sz="3000" kern="1200" dirty="0" smtClean="0"/>
              <a:t>Present Day</a:t>
            </a:r>
            <a:endParaRPr lang="en-US" sz="3000" kern="1200" dirty="0"/>
          </a:p>
        </p:txBody>
      </p:sp>
    </p:spTree>
    <p:extLst>
      <p:ext uri="{BB962C8B-B14F-4D97-AF65-F5344CB8AC3E}">
        <p14:creationId xmlns:p14="http://schemas.microsoft.com/office/powerpoint/2010/main" val="177591423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A Look Behind Resources</a:t>
            </a:r>
          </a:p>
          <a:p>
            <a:pPr marL="457200" indent="-457200">
              <a:buFont typeface="Wingdings" charset="2"/>
              <a:buChar char="ü"/>
            </a:pPr>
            <a:r>
              <a:rPr lang="en-US" b="1" dirty="0" smtClean="0"/>
              <a:t>A Look Behind Attributes</a:t>
            </a:r>
          </a:p>
          <a:p>
            <a:pPr marL="457200" indent="-457200">
              <a:buFont typeface="Wingdings" charset="2"/>
              <a:buChar char="ü"/>
            </a:pPr>
            <a:r>
              <a:rPr lang="en-US" b="1" dirty="0" smtClean="0"/>
              <a:t>The Power of </a:t>
            </a:r>
            <a:r>
              <a:rPr lang="en-US" b="1" dirty="0" err="1" smtClean="0"/>
              <a:t>Mixins</a:t>
            </a:r>
            <a:endParaRPr lang="en-US" b="1" dirty="0" smtClean="0"/>
          </a:p>
          <a:p>
            <a:pPr marL="457200" indent="-457200">
              <a:buFont typeface="Wingdings" charset="2"/>
              <a:buChar char="ü"/>
            </a:pPr>
            <a:r>
              <a:rPr lang="en-US" b="1" dirty="0" smtClean="0"/>
              <a:t>Questions</a:t>
            </a:r>
            <a:endParaRPr lang="en-US" b="1" dirty="0" smtClean="0"/>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57708422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xercism.io</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3705" y="2278505"/>
            <a:ext cx="4586990" cy="4586990"/>
          </a:xfrm>
          <a:prstGeom prst="rect">
            <a:avLst/>
          </a:prstGeom>
        </p:spPr>
      </p:pic>
      <p:sp>
        <p:nvSpPr>
          <p:cNvPr id="8" name="TextBox 7"/>
          <p:cNvSpPr txBox="1"/>
          <p:nvPr/>
        </p:nvSpPr>
        <p:spPr bwMode="white">
          <a:xfrm>
            <a:off x="3292986" y="7143732"/>
            <a:ext cx="9568428" cy="914400"/>
          </a:xfrm>
          <a:prstGeom prst="rect">
            <a:avLst/>
          </a:prstGeom>
        </p:spPr>
        <p:txBody>
          <a:bodyPr vert="horz" wrap="none" lIns="91440" tIns="91440" rIns="91440" bIns="91440" rtlCol="0">
            <a:normAutofit/>
          </a:bodyPr>
          <a:lstStyle/>
          <a:p>
            <a:pPr algn="ctr"/>
            <a:r>
              <a:rPr lang="en-US" sz="3600" b="1" dirty="0"/>
              <a:t>Level up your programming </a:t>
            </a:r>
            <a:r>
              <a:rPr lang="en-US" sz="3600" b="1" dirty="0" smtClean="0"/>
              <a:t>skills</a:t>
            </a:r>
            <a:endParaRPr lang="en-US" sz="3600" b="1" dirty="0"/>
          </a:p>
        </p:txBody>
      </p:sp>
    </p:spTree>
    <p:extLst>
      <p:ext uri="{BB962C8B-B14F-4D97-AF65-F5344CB8AC3E}">
        <p14:creationId xmlns:p14="http://schemas.microsoft.com/office/powerpoint/2010/main" val="305628383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2880"/>
          <a:stretch/>
        </p:blipFill>
        <p:spPr>
          <a:xfrm>
            <a:off x="2803014" y="1285314"/>
            <a:ext cx="10649973" cy="5223062"/>
          </a:xfrm>
          <a:prstGeom prst="rect">
            <a:avLst/>
          </a:prstGeom>
        </p:spPr>
      </p:pic>
      <p:sp>
        <p:nvSpPr>
          <p:cNvPr id="2" name="Title 1"/>
          <p:cNvSpPr>
            <a:spLocks noGrp="1"/>
          </p:cNvSpPr>
          <p:nvPr>
            <p:ph type="title"/>
          </p:nvPr>
        </p:nvSpPr>
        <p:spPr/>
        <p:txBody>
          <a:bodyPr/>
          <a:lstStyle/>
          <a:p>
            <a:r>
              <a:rPr lang="en-US" dirty="0" smtClean="0"/>
              <a:t>Ruby Documentation</a:t>
            </a:r>
            <a:endParaRPr lang="en-US" dirty="0"/>
          </a:p>
        </p:txBody>
      </p:sp>
      <p:sp>
        <p:nvSpPr>
          <p:cNvPr id="3" name="Rectangle 2"/>
          <p:cNvSpPr/>
          <p:nvPr/>
        </p:nvSpPr>
        <p:spPr>
          <a:xfrm>
            <a:off x="4014854" y="6790831"/>
            <a:ext cx="8226291" cy="1015663"/>
          </a:xfrm>
          <a:prstGeom prst="rect">
            <a:avLst/>
          </a:prstGeom>
        </p:spPr>
        <p:txBody>
          <a:bodyPr wrap="none">
            <a:spAutoFit/>
          </a:bodyPr>
          <a:lstStyle/>
          <a:p>
            <a:pPr algn="ctr"/>
            <a:r>
              <a:rPr lang="en-US" sz="6000" dirty="0" err="1" smtClean="0"/>
              <a:t>www.rubydoc.info</a:t>
            </a:r>
            <a:r>
              <a:rPr lang="en-US" sz="6000" dirty="0" smtClean="0"/>
              <a:t>/</a:t>
            </a:r>
            <a:r>
              <a:rPr lang="en-US" sz="6000" dirty="0" err="1" smtClean="0"/>
              <a:t>stdlib</a:t>
            </a:r>
            <a:endParaRPr lang="en-US" sz="6000" dirty="0"/>
          </a:p>
        </p:txBody>
      </p:sp>
    </p:spTree>
    <p:extLst>
      <p:ext uri="{BB962C8B-B14F-4D97-AF65-F5344CB8AC3E}">
        <p14:creationId xmlns:p14="http://schemas.microsoft.com/office/powerpoint/2010/main" val="34163910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Metaprogramming</a:t>
            </a:r>
            <a:r>
              <a:rPr lang="en-US" dirty="0" smtClean="0"/>
              <a:t> Ruby 2</a:t>
            </a:r>
            <a:endParaRPr lang="en-US" dirty="0"/>
          </a:p>
        </p:txBody>
      </p:sp>
      <p:sp>
        <p:nvSpPr>
          <p:cNvPr id="3" name="Rectangle 2"/>
          <p:cNvSpPr/>
          <p:nvPr/>
        </p:nvSpPr>
        <p:spPr>
          <a:xfrm>
            <a:off x="600137" y="6790831"/>
            <a:ext cx="15055725" cy="830997"/>
          </a:xfrm>
          <a:prstGeom prst="rect">
            <a:avLst/>
          </a:prstGeom>
        </p:spPr>
        <p:txBody>
          <a:bodyPr wrap="none">
            <a:spAutoFit/>
          </a:bodyPr>
          <a:lstStyle/>
          <a:p>
            <a:pPr algn="ctr"/>
            <a:r>
              <a:rPr lang="en-US" sz="4800" dirty="0" err="1" smtClean="0"/>
              <a:t>pragprog.com</a:t>
            </a:r>
            <a:r>
              <a:rPr lang="en-US" sz="4800" dirty="0" smtClean="0"/>
              <a:t>/book/ppmetr2/metaprogramming-ruby-2</a:t>
            </a:r>
            <a:endParaRPr lang="en-US" sz="4800" dirty="0"/>
          </a:p>
        </p:txBody>
      </p:sp>
      <p:pic>
        <p:nvPicPr>
          <p:cNvPr id="5" name="Picture 4"/>
          <p:cNvPicPr>
            <a:picLocks noChangeAspect="1"/>
          </p:cNvPicPr>
          <p:nvPr/>
        </p:nvPicPr>
        <p:blipFill rotWithShape="1">
          <a:blip r:embed="rId2"/>
          <a:srcRect r="28736"/>
          <a:stretch/>
        </p:blipFill>
        <p:spPr>
          <a:xfrm>
            <a:off x="6170331" y="1603530"/>
            <a:ext cx="3915336" cy="4717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0749743"/>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A Look Behind Resources</a:t>
            </a:r>
          </a:p>
          <a:p>
            <a:pPr marL="457200" indent="-457200">
              <a:buFont typeface="Wingdings" charset="2"/>
              <a:buChar char="ü"/>
            </a:pPr>
            <a:r>
              <a:rPr lang="en-US" b="1" dirty="0" smtClean="0"/>
              <a:t>A Look Behind Attributes</a:t>
            </a:r>
          </a:p>
          <a:p>
            <a:pPr marL="457200" indent="-457200">
              <a:buFont typeface="Wingdings" charset="2"/>
              <a:buChar char="ü"/>
            </a:pPr>
            <a:r>
              <a:rPr lang="en-US" b="1" dirty="0" smtClean="0"/>
              <a:t>The Power of </a:t>
            </a:r>
            <a:r>
              <a:rPr lang="en-US" b="1" dirty="0" err="1" smtClean="0"/>
              <a:t>Mixins</a:t>
            </a:r>
            <a:endParaRPr lang="en-US" b="1" dirty="0" smtClean="0"/>
          </a:p>
          <a:p>
            <a:pPr marL="457200" indent="-457200">
              <a:buFont typeface="Wingdings" charset="2"/>
              <a:buChar char="ü"/>
            </a:pPr>
            <a:r>
              <a:rPr lang="en-US" b="1" dirty="0" smtClean="0"/>
              <a:t>Questions</a:t>
            </a:r>
            <a:endParaRPr lang="en-US" b="1" dirty="0" smtClean="0"/>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92410005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304800"/>
            <a:ext cx="14935200" cy="828675"/>
          </a:xfrm>
        </p:spPr>
        <p:txBody>
          <a:bodyPr/>
          <a:lstStyle/>
          <a:p>
            <a:pPr algn="ctr"/>
            <a:r>
              <a:rPr lang="en-US" dirty="0" smtClean="0"/>
              <a:t>My Ruby Journey</a:t>
            </a:r>
            <a:endParaRPr lang="en-US" dirty="0"/>
          </a:p>
        </p:txBody>
      </p:sp>
      <p:grpSp>
        <p:nvGrpSpPr>
          <p:cNvPr id="40" name="Group 39"/>
          <p:cNvGrpSpPr/>
          <p:nvPr/>
        </p:nvGrpSpPr>
        <p:grpSpPr>
          <a:xfrm>
            <a:off x="1352931" y="1133475"/>
            <a:ext cx="13550139" cy="3264157"/>
            <a:chOff x="1331020" y="4438746"/>
            <a:chExt cx="13550139" cy="3264157"/>
          </a:xfrm>
        </p:grpSpPr>
        <p:cxnSp>
          <p:nvCxnSpPr>
            <p:cNvPr id="4" name="Straight Connector 3"/>
            <p:cNvCxnSpPr/>
            <p:nvPr/>
          </p:nvCxnSpPr>
          <p:spPr>
            <a:xfrm flipV="1">
              <a:off x="1331020" y="7000407"/>
              <a:ext cx="12498072" cy="26085"/>
            </a:xfrm>
            <a:prstGeom prst="line">
              <a:avLst/>
            </a:prstGeom>
            <a:ln w="101600" cap="rnd">
              <a:solidFill>
                <a:schemeClr val="accent1"/>
              </a:solidFill>
              <a:headEnd type="oval"/>
            </a:ln>
          </p:spPr>
          <p:style>
            <a:lnRef idx="3">
              <a:schemeClr val="accent1"/>
            </a:lnRef>
            <a:fillRef idx="0">
              <a:schemeClr val="accent1"/>
            </a:fillRef>
            <a:effectRef idx="2">
              <a:schemeClr val="accent1"/>
            </a:effectRef>
            <a:fontRef idx="minor">
              <a:schemeClr val="tx1"/>
            </a:fontRef>
          </p:style>
        </p:cxnSp>
        <p:grpSp>
          <p:nvGrpSpPr>
            <p:cNvPr id="39" name="Group 38"/>
            <p:cNvGrpSpPr/>
            <p:nvPr/>
          </p:nvGrpSpPr>
          <p:grpSpPr>
            <a:xfrm>
              <a:off x="3942229" y="4438746"/>
              <a:ext cx="10938930" cy="3264157"/>
              <a:chOff x="3942229" y="4438746"/>
              <a:chExt cx="10938930" cy="3264157"/>
            </a:xfrm>
          </p:grpSpPr>
          <p:sp>
            <p:nvSpPr>
              <p:cNvPr id="33" name="Rectangle 32"/>
              <p:cNvSpPr/>
              <p:nvPr/>
            </p:nvSpPr>
            <p:spPr>
              <a:xfrm rot="17700000">
                <a:off x="13469702" y="5236113"/>
                <a:ext cx="2208824" cy="614090"/>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Present Day</a:t>
                </a:r>
                <a:endParaRPr lang="en-US" dirty="0"/>
              </a:p>
            </p:txBody>
          </p:sp>
          <p:sp>
            <p:nvSpPr>
              <p:cNvPr id="36" name="Rectangle 35"/>
              <p:cNvSpPr/>
              <p:nvPr/>
            </p:nvSpPr>
            <p:spPr>
              <a:xfrm rot="17700000">
                <a:off x="3574397" y="5489850"/>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August 2009</a:t>
                </a:r>
                <a:endParaRPr lang="en-US" dirty="0"/>
              </a:p>
            </p:txBody>
          </p:sp>
          <p:sp>
            <p:nvSpPr>
              <p:cNvPr id="35" name="Rectangle 34"/>
              <p:cNvSpPr/>
              <p:nvPr/>
            </p:nvSpPr>
            <p:spPr>
              <a:xfrm rot="17700000">
                <a:off x="6640090" y="5489849"/>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October 2010</a:t>
                </a:r>
                <a:endParaRPr lang="en-US" dirty="0"/>
              </a:p>
            </p:txBody>
          </p:sp>
          <p:sp>
            <p:nvSpPr>
              <p:cNvPr id="34" name="Rectangle 33"/>
              <p:cNvSpPr/>
              <p:nvPr/>
            </p:nvSpPr>
            <p:spPr>
              <a:xfrm rot="17700000">
                <a:off x="7777864" y="5489851"/>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January 2011</a:t>
                </a:r>
                <a:endParaRPr lang="en-US" dirty="0"/>
              </a:p>
            </p:txBody>
          </p:sp>
          <p:sp>
            <p:nvSpPr>
              <p:cNvPr id="32" name="Rectangle 31"/>
              <p:cNvSpPr/>
              <p:nvPr/>
            </p:nvSpPr>
            <p:spPr>
              <a:xfrm rot="17700000">
                <a:off x="8932418" y="5489851"/>
                <a:ext cx="2570713" cy="664199"/>
              </a:xfrm>
              <a:prstGeom prst="rect">
                <a:avLst/>
              </a:prstGeom>
              <a:solidFill>
                <a:schemeClr val="accent4">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r>
                  <a:rPr lang="en-US" dirty="0" smtClean="0"/>
                  <a:t>March 2011</a:t>
                </a:r>
                <a:endParaRPr lang="en-US" dirty="0"/>
              </a:p>
            </p:txBody>
          </p:sp>
          <p:sp>
            <p:nvSpPr>
              <p:cNvPr id="24" name="Oval 23"/>
              <p:cNvSpPr/>
              <p:nvPr/>
            </p:nvSpPr>
            <p:spPr>
              <a:xfrm>
                <a:off x="3942229"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5" name="Oval 24"/>
              <p:cNvSpPr/>
              <p:nvPr/>
            </p:nvSpPr>
            <p:spPr>
              <a:xfrm>
                <a:off x="6994183"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6" name="Donut 25"/>
              <p:cNvSpPr/>
              <p:nvPr/>
            </p:nvSpPr>
            <p:spPr>
              <a:xfrm>
                <a:off x="13152681" y="6350082"/>
                <a:ext cx="1352821" cy="1352821"/>
              </a:xfrm>
              <a:prstGeom prst="donut">
                <a:avLst>
                  <a:gd name="adj" fmla="val 20000"/>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7" name="Oval 26"/>
              <p:cNvSpPr/>
              <p:nvPr/>
            </p:nvSpPr>
            <p:spPr>
              <a:xfrm>
                <a:off x="8131580"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8" name="Oval 27"/>
              <p:cNvSpPr/>
              <p:nvPr/>
            </p:nvSpPr>
            <p:spPr>
              <a:xfrm>
                <a:off x="9289676" y="6678305"/>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9" name="Oval 28"/>
              <p:cNvSpPr/>
              <p:nvPr/>
            </p:nvSpPr>
            <p:spPr>
              <a:xfrm>
                <a:off x="13477992" y="6675393"/>
                <a:ext cx="702200" cy="702200"/>
              </a:xfrm>
              <a:prstGeom prst="ellipse">
                <a:avLst/>
              </a:prstGeom>
              <a:solidFill>
                <a:schemeClr val="accent4"/>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grpSp>
        <p:sp>
          <p:nvSpPr>
            <p:cNvPr id="6" name="TextBox 5"/>
            <p:cNvSpPr txBox="1"/>
            <p:nvPr/>
          </p:nvSpPr>
          <p:spPr bwMode="white">
            <a:xfrm>
              <a:off x="1548103" y="7167628"/>
              <a:ext cx="2337802" cy="535275"/>
            </a:xfrm>
            <a:prstGeom prst="rect">
              <a:avLst/>
            </a:prstGeom>
          </p:spPr>
          <p:txBody>
            <a:bodyPr vert="horz" wrap="none" lIns="91440" tIns="91440" rIns="91440" bIns="91440" rtlCol="0">
              <a:normAutofit lnSpcReduction="10000"/>
            </a:bodyPr>
            <a:lstStyle/>
            <a:p>
              <a:r>
                <a:rPr lang="en-US" b="1" dirty="0" smtClean="0">
                  <a:solidFill>
                    <a:schemeClr val="accent1"/>
                  </a:solidFill>
                </a:rPr>
                <a:t>TIME</a:t>
              </a:r>
            </a:p>
          </p:txBody>
        </p:sp>
      </p:grpSp>
      <p:sp>
        <p:nvSpPr>
          <p:cNvPr id="41" name="Freeform 40"/>
          <p:cNvSpPr/>
          <p:nvPr/>
        </p:nvSpPr>
        <p:spPr>
          <a:xfrm>
            <a:off x="1352931" y="7150308"/>
            <a:ext cx="13988115" cy="686636"/>
          </a:xfrm>
          <a:custGeom>
            <a:avLst/>
            <a:gdLst>
              <a:gd name="connsiteX0" fmla="*/ 0 w 1681707"/>
              <a:gd name="connsiteY0" fmla="*/ 0 h 810453"/>
              <a:gd name="connsiteX1" fmla="*/ 1681707 w 1681707"/>
              <a:gd name="connsiteY1" fmla="*/ 0 h 810453"/>
              <a:gd name="connsiteX2" fmla="*/ 1681707 w 1681707"/>
              <a:gd name="connsiteY2" fmla="*/ 810453 h 810453"/>
              <a:gd name="connsiteX3" fmla="*/ 0 w 1681707"/>
              <a:gd name="connsiteY3" fmla="*/ 810453 h 810453"/>
              <a:gd name="connsiteX4" fmla="*/ 0 w 1681707"/>
              <a:gd name="connsiteY4" fmla="*/ 0 h 810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707" h="810453">
                <a:moveTo>
                  <a:pt x="0" y="0"/>
                </a:moveTo>
                <a:lnTo>
                  <a:pt x="1681707" y="0"/>
                </a:lnTo>
                <a:lnTo>
                  <a:pt x="1681707" y="810453"/>
                </a:lnTo>
                <a:lnTo>
                  <a:pt x="0" y="8104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199" tIns="0" rIns="0" bIns="-1" numCol="1" spcCol="1270" anchor="ctr" anchorCtr="0">
            <a:noAutofit/>
          </a:bodyPr>
          <a:lstStyle/>
          <a:p>
            <a:pPr lvl="0" algn="ctr" defTabSz="1333500">
              <a:lnSpc>
                <a:spcPct val="90000"/>
              </a:lnSpc>
              <a:spcBef>
                <a:spcPct val="0"/>
              </a:spcBef>
              <a:spcAft>
                <a:spcPct val="35000"/>
              </a:spcAft>
            </a:pPr>
            <a:r>
              <a:rPr lang="en-US" sz="3000" dirty="0" smtClean="0"/>
              <a:t>60 weeks * (5 days/1 week)</a:t>
            </a:r>
            <a:r>
              <a:rPr lang="en-US" sz="3000" kern="1200" dirty="0" smtClean="0"/>
              <a:t> * </a:t>
            </a:r>
            <a:r>
              <a:rPr lang="en-US" sz="3000" dirty="0"/>
              <a:t>4</a:t>
            </a:r>
            <a:r>
              <a:rPr lang="en-US" sz="3000" kern="1200" dirty="0" smtClean="0"/>
              <a:t> </a:t>
            </a:r>
            <a:r>
              <a:rPr lang="en-US" sz="3000" kern="1200" dirty="0" smtClean="0"/>
              <a:t>hours/day = </a:t>
            </a:r>
            <a:r>
              <a:rPr lang="en-US" sz="3000" dirty="0" smtClean="0"/>
              <a:t>12</a:t>
            </a:r>
            <a:r>
              <a:rPr lang="en-US" sz="3000" kern="1200" dirty="0" smtClean="0"/>
              <a:t>00 </a:t>
            </a:r>
            <a:r>
              <a:rPr lang="en-US" sz="3000" kern="1200" dirty="0" smtClean="0"/>
              <a:t>hours</a:t>
            </a:r>
          </a:p>
        </p:txBody>
      </p:sp>
      <p:sp>
        <p:nvSpPr>
          <p:cNvPr id="42" name="Right Brace 41"/>
          <p:cNvSpPr/>
          <p:nvPr/>
        </p:nvSpPr>
        <p:spPr>
          <a:xfrm rot="5400000">
            <a:off x="5289165" y="3651718"/>
            <a:ext cx="1157552" cy="2349755"/>
          </a:xfrm>
          <a:prstGeom prst="rightBrace">
            <a:avLst/>
          </a:prstGeom>
          <a:ln w="1016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TextBox 2"/>
          <p:cNvSpPr txBox="1"/>
          <p:nvPr/>
        </p:nvSpPr>
        <p:spPr bwMode="white">
          <a:xfrm>
            <a:off x="3038036" y="5526508"/>
            <a:ext cx="5659809" cy="704537"/>
          </a:xfrm>
          <a:prstGeom prst="rect">
            <a:avLst/>
          </a:prstGeom>
        </p:spPr>
        <p:txBody>
          <a:bodyPr vert="horz" wrap="square" lIns="91440" tIns="91440" rIns="91440" bIns="91440" rtlCol="0">
            <a:normAutofit/>
          </a:bodyPr>
          <a:lstStyle/>
          <a:p>
            <a:pPr algn="ctr"/>
            <a:r>
              <a:rPr lang="en-US" b="1" dirty="0" smtClean="0"/>
              <a:t>1 year, 2 months </a:t>
            </a:r>
            <a:r>
              <a:rPr lang="en-US" dirty="0" smtClean="0"/>
              <a:t>or</a:t>
            </a:r>
            <a:r>
              <a:rPr lang="en-US" b="1" dirty="0" smtClean="0"/>
              <a:t> 60 weeks</a:t>
            </a:r>
          </a:p>
        </p:txBody>
      </p:sp>
    </p:spTree>
    <p:extLst>
      <p:ext uri="{BB962C8B-B14F-4D97-AF65-F5344CB8AC3E}">
        <p14:creationId xmlns:p14="http://schemas.microsoft.com/office/powerpoint/2010/main" val="1503646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 Think You Are ...</a:t>
            </a:r>
            <a:endParaRPr lang="en-US" dirty="0"/>
          </a:p>
        </p:txBody>
      </p:sp>
      <p:sp>
        <p:nvSpPr>
          <p:cNvPr id="3" name="Text Placeholder 2"/>
          <p:cNvSpPr>
            <a:spLocks noGrp="1"/>
          </p:cNvSpPr>
          <p:nvPr>
            <p:ph type="body" sz="quarter" idx="12"/>
          </p:nvPr>
        </p:nvSpPr>
        <p:spPr>
          <a:xfrm>
            <a:off x="1214438" y="2425541"/>
            <a:ext cx="14130337" cy="2109941"/>
          </a:xfrm>
        </p:spPr>
        <p:txBody>
          <a:bodyPr/>
          <a:lstStyle/>
          <a:p>
            <a:pPr marL="457200" indent="-457200">
              <a:buFont typeface="Wingdings" charset="2"/>
              <a:buChar char="Ø"/>
            </a:pPr>
            <a:r>
              <a:rPr lang="en-US" sz="2800" dirty="0" smtClean="0"/>
              <a:t>Write cookbook recipes and define attributes</a:t>
            </a:r>
          </a:p>
          <a:p>
            <a:pPr marL="457200" indent="-457200">
              <a:buFont typeface="Wingdings" charset="2"/>
              <a:buChar char="Ø"/>
            </a:pPr>
            <a:r>
              <a:rPr lang="en-US" sz="2800" dirty="0" smtClean="0"/>
              <a:t>Curious about Ruby || Frustrated with Ruby</a:t>
            </a:r>
          </a:p>
          <a:p>
            <a:pPr marL="457200" indent="-457200">
              <a:buFont typeface="Wingdings" charset="2"/>
              <a:buChar char="Ø"/>
            </a:pPr>
            <a:r>
              <a:rPr lang="en-US" sz="2800" dirty="0"/>
              <a:t>Understanding of some programming concepts (e.g. variables, functions/methods) </a:t>
            </a:r>
            <a:endParaRPr lang="en-US" sz="2800" dirty="0" smtClean="0"/>
          </a:p>
          <a:p>
            <a:pPr marL="457200" indent="-457200">
              <a:buFont typeface="Wingdings" charset="2"/>
              <a:buChar char="Ø"/>
            </a:pPr>
            <a:endParaRPr lang="en-US" sz="2800" dirty="0" smtClean="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117510" y="4541483"/>
            <a:ext cx="3490397" cy="3490397"/>
          </a:xfrm>
          <a:prstGeom prst="rect">
            <a:avLst/>
          </a:prstGeom>
        </p:spPr>
      </p:pic>
      <p:pic>
        <p:nvPicPr>
          <p:cNvPr id="5" name="Picture 4"/>
          <p:cNvPicPr>
            <a:picLocks noChangeAspect="1"/>
          </p:cNvPicPr>
          <p:nvPr/>
        </p:nvPicPr>
        <p:blipFill>
          <a:blip r:embed="rId4"/>
          <a:stretch>
            <a:fillRect/>
          </a:stretch>
        </p:blipFill>
        <p:spPr>
          <a:xfrm>
            <a:off x="3501065" y="4539491"/>
            <a:ext cx="5851055" cy="3494380"/>
          </a:xfrm>
          <a:prstGeom prst="rect">
            <a:avLst/>
          </a:prstGeom>
        </p:spPr>
      </p:pic>
      <p:pic>
        <p:nvPicPr>
          <p:cNvPr id="8" name="Picture 7"/>
          <p:cNvPicPr>
            <a:picLocks noChangeAspect="1"/>
          </p:cNvPicPr>
          <p:nvPr/>
        </p:nvPicPr>
        <p:blipFill>
          <a:blip r:embed="rId5"/>
          <a:stretch>
            <a:fillRect/>
          </a:stretch>
        </p:blipFill>
        <p:spPr>
          <a:xfrm>
            <a:off x="9371599"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0127889" cy="4663151"/>
          </a:xfrm>
        </p:spPr>
        <p:txBody>
          <a:bodyPr/>
          <a:lstStyle/>
          <a:p>
            <a:r>
              <a:rPr lang="en-US" b="1" dirty="0" smtClean="0">
                <a:ea typeface="Courier" charset="0"/>
                <a:cs typeface="Courier" charset="0"/>
              </a:rPr>
              <a:t>NOW         –  Introduction</a:t>
            </a:r>
          </a:p>
          <a:p>
            <a:r>
              <a:rPr lang="en-US" b="1" dirty="0">
                <a:ea typeface="Courier" charset="0"/>
                <a:cs typeface="Courier" charset="0"/>
              </a:rPr>
              <a:t>@ 5 min    </a:t>
            </a:r>
            <a:r>
              <a:rPr lang="en-US" b="1" dirty="0" smtClean="0">
                <a:ea typeface="Courier" charset="0"/>
                <a:cs typeface="Courier" charset="0"/>
              </a:rPr>
              <a:t>–  </a:t>
            </a:r>
            <a:r>
              <a:rPr lang="en-US" b="1" dirty="0" smtClean="0">
                <a:ea typeface="Courier" charset="0"/>
                <a:cs typeface="Courier" charset="0"/>
              </a:rPr>
              <a:t>A Look Behind Resources</a:t>
            </a:r>
            <a:endParaRPr lang="en-US" b="1" dirty="0" smtClean="0">
              <a:ea typeface="Courier" charset="0"/>
              <a:cs typeface="Courier" charset="0"/>
            </a:endParaRPr>
          </a:p>
          <a:p>
            <a:r>
              <a:rPr lang="en-US" b="1" dirty="0" smtClean="0">
                <a:ea typeface="Courier" charset="0"/>
                <a:cs typeface="Courier" charset="0"/>
              </a:rPr>
              <a:t>@ 20 min  –  </a:t>
            </a:r>
            <a:r>
              <a:rPr lang="en-US" b="1" dirty="0" smtClean="0">
                <a:ea typeface="Courier" charset="0"/>
                <a:cs typeface="Courier" charset="0"/>
              </a:rPr>
              <a:t>A Look Behind </a:t>
            </a:r>
            <a:r>
              <a:rPr lang="en-US" b="1" dirty="0" smtClean="0">
                <a:ea typeface="Courier" charset="0"/>
                <a:cs typeface="Courier" charset="0"/>
              </a:rPr>
              <a:t>Attributes</a:t>
            </a:r>
          </a:p>
          <a:p>
            <a:r>
              <a:rPr lang="en-US" b="1" dirty="0" smtClean="0">
                <a:ea typeface="Courier" charset="0"/>
                <a:cs typeface="Courier" charset="0"/>
              </a:rPr>
              <a:t>@ 35 min </a:t>
            </a:r>
            <a:r>
              <a:rPr lang="en-US" b="1" dirty="0">
                <a:ea typeface="Courier" charset="0"/>
                <a:cs typeface="Courier" charset="0"/>
              </a:rPr>
              <a:t> –  </a:t>
            </a:r>
            <a:r>
              <a:rPr lang="en-US" b="1" dirty="0" smtClean="0">
                <a:ea typeface="Courier" charset="0"/>
                <a:cs typeface="Courier" charset="0"/>
              </a:rPr>
              <a:t>The Power of </a:t>
            </a:r>
            <a:r>
              <a:rPr lang="en-US" b="1" dirty="0" err="1" smtClean="0">
                <a:ea typeface="Courier" charset="0"/>
                <a:cs typeface="Courier" charset="0"/>
              </a:rPr>
              <a:t>Mixins</a:t>
            </a:r>
            <a:endParaRPr lang="en-US" b="1" dirty="0" smtClean="0">
              <a:ea typeface="Courier" charset="0"/>
              <a:cs typeface="Courier" charset="0"/>
            </a:endParaRPr>
          </a:p>
          <a:p>
            <a:r>
              <a:rPr lang="en-US" b="1" dirty="0">
                <a:ea typeface="Courier" charset="0"/>
                <a:cs typeface="Courier" charset="0"/>
              </a:rPr>
              <a:t>@ 45 min  –  </a:t>
            </a:r>
            <a:r>
              <a:rPr lang="en-US" b="1" dirty="0" smtClean="0">
                <a:ea typeface="Courier" charset="0"/>
                <a:cs typeface="Courier" charset="0"/>
              </a:rPr>
              <a:t>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a:t>"Ask a Question"</a:t>
            </a:r>
            <a:r>
              <a:rPr lang="en-US" dirty="0"/>
              <a:t> and I will answer it.</a:t>
            </a:r>
          </a:p>
          <a:p>
            <a:endParaRPr lang="en-US" b="1" dirty="0" smtClean="0"/>
          </a:p>
          <a:p>
            <a:r>
              <a:rPr lang="en-US" b="1" dirty="0" smtClean="0"/>
              <a:t>"Rate This"</a:t>
            </a:r>
            <a:r>
              <a:rPr lang="en-US" dirty="0" smtClean="0"/>
              <a:t> presentation to leave your feedback and help me do my work better.</a:t>
            </a:r>
          </a:p>
          <a:p>
            <a:endParaRPr lang="en-US" dirty="0"/>
          </a:p>
          <a:p>
            <a:r>
              <a:rPr lang="en-US" dirty="0"/>
              <a:t>Email me at </a:t>
            </a:r>
            <a:r>
              <a:rPr lang="en-US" b="1" dirty="0" err="1" smtClean="0"/>
              <a:t>franklin@chef.io</a:t>
            </a:r>
            <a:endParaRPr lang="en-US" b="1"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The Ruby Behind Chef</a:t>
            </a:r>
            <a:endParaRPr lang="en-US" dirty="0"/>
          </a:p>
        </p:txBody>
      </p:sp>
      <p:pic>
        <p:nvPicPr>
          <p:cNvPr id="4" name="Picture 3" descr="ruby-pp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78815609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20469</TotalTime>
  <Words>1405</Words>
  <Application>Microsoft Macintosh PowerPoint</Application>
  <PresentationFormat>Custom</PresentationFormat>
  <Paragraphs>217</Paragraphs>
  <Slides>37</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Courier</vt:lpstr>
      <vt:lpstr>Courier New</vt:lpstr>
      <vt:lpstr>ＭＳ Ｐゴシック</vt:lpstr>
      <vt:lpstr>Wingdings</vt:lpstr>
      <vt:lpstr>Arial</vt:lpstr>
      <vt:lpstr>Template</vt:lpstr>
      <vt:lpstr>Interaction</vt:lpstr>
      <vt:lpstr>The Ruby Behind Chef</vt:lpstr>
      <vt:lpstr>Franklin Webber</vt:lpstr>
      <vt:lpstr>My Ruby Journey</vt:lpstr>
      <vt:lpstr>My Ruby Journey</vt:lpstr>
      <vt:lpstr>Who I Think You Are ...</vt:lpstr>
      <vt:lpstr>Schedule</vt:lpstr>
      <vt:lpstr>Let Us Know What You Think</vt:lpstr>
      <vt:lpstr>Was this Valuable to You?</vt:lpstr>
      <vt:lpstr>The Ruby Behind Chef</vt:lpstr>
      <vt:lpstr>A Spoonful of Sugar ...</vt:lpstr>
      <vt:lpstr>Agenda</vt:lpstr>
      <vt:lpstr>Resources</vt:lpstr>
      <vt:lpstr>Resources</vt:lpstr>
      <vt:lpstr>Resources</vt:lpstr>
      <vt:lpstr>Resources</vt:lpstr>
      <vt:lpstr>Resources</vt:lpstr>
      <vt:lpstr>A Ruby Method with One Parameter</vt:lpstr>
      <vt:lpstr>Variables</vt:lpstr>
      <vt:lpstr>Blocks in Ruby</vt:lpstr>
      <vt:lpstr>A Ruby Method Always has a Block</vt:lpstr>
      <vt:lpstr>A Ruby Method Always has a Block</vt:lpstr>
      <vt:lpstr>Passed Blocks Become Procs</vt:lpstr>
      <vt:lpstr>A Ruby Method and the Lazy Hash</vt:lpstr>
      <vt:lpstr>A Ruby Method, Params, and the Lazy Hash</vt:lpstr>
      <vt:lpstr>Agenda</vt:lpstr>
      <vt:lpstr>Agenda</vt:lpstr>
      <vt:lpstr>Agenda</vt:lpstr>
      <vt:lpstr>Let Us Know What You Think</vt:lpstr>
      <vt:lpstr>Q&amp;A</vt:lpstr>
      <vt:lpstr>Agenda</vt:lpstr>
      <vt:lpstr>BrightTALK Attachments</vt:lpstr>
      <vt:lpstr>exercism.io</vt:lpstr>
      <vt:lpstr>Ruby Documentation</vt:lpstr>
      <vt:lpstr>Metaprogramming Ruby 2</vt:lpstr>
      <vt:lpstr>My Terminal</vt:lpstr>
      <vt:lpstr>Agenda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2637</cp:revision>
  <cp:lastPrinted>2016-05-25T18:10:28Z</cp:lastPrinted>
  <dcterms:created xsi:type="dcterms:W3CDTF">2012-09-13T17:36:07Z</dcterms:created>
  <dcterms:modified xsi:type="dcterms:W3CDTF">2016-09-13T21:13:06Z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